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sldIdLst>
    <p:sldId id="258" r:id="rId2"/>
    <p:sldId id="327" r:id="rId3"/>
    <p:sldId id="328" r:id="rId4"/>
    <p:sldId id="329" r:id="rId5"/>
    <p:sldId id="331" r:id="rId6"/>
    <p:sldId id="376" r:id="rId7"/>
    <p:sldId id="375" r:id="rId8"/>
    <p:sldId id="333" r:id="rId9"/>
    <p:sldId id="334" r:id="rId10"/>
    <p:sldId id="335" r:id="rId11"/>
    <p:sldId id="377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259" r:id="rId52"/>
    <p:sldId id="260" r:id="rId53"/>
    <p:sldId id="261" r:id="rId54"/>
    <p:sldId id="378" r:id="rId55"/>
    <p:sldId id="264" r:id="rId56"/>
    <p:sldId id="266" r:id="rId57"/>
    <p:sldId id="272" r:id="rId58"/>
    <p:sldId id="273" r:id="rId59"/>
    <p:sldId id="274" r:id="rId60"/>
    <p:sldId id="379" r:id="rId61"/>
    <p:sldId id="267" r:id="rId62"/>
    <p:sldId id="268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8AD"/>
    <a:srgbClr val="FF0701"/>
    <a:srgbClr val="336DCB"/>
    <a:srgbClr val="2D7FD1"/>
    <a:srgbClr val="356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66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8A9FF-1657-48C9-8423-2B8DB00E072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B422E-CB49-4F45-B37A-B37AF2361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6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B422E-CB49-4F45-B37A-B37AF23611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B422E-CB49-4F45-B37A-B37AF23611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26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B422E-CB49-4F45-B37A-B37AF23611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26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86A39C4-2CCE-4644-82EC-FC47E3759F5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77DF73A-744A-48DE-ABBC-0E810D8855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Relationship Id="rId9" Type="http://schemas.openxmlformats.org/officeDocument/2006/relationships/image" Target="../media/image150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5.jpg"/><Relationship Id="rId7" Type="http://schemas.openxmlformats.org/officeDocument/2006/relationships/image" Target="../media/image2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0.jpg"/><Relationship Id="rId5" Type="http://schemas.openxmlformats.org/officeDocument/2006/relationships/image" Target="../media/image26.jpg"/><Relationship Id="rId10" Type="http://schemas.openxmlformats.org/officeDocument/2006/relationships/image" Target="../media/image29.jpg"/><Relationship Id="rId4" Type="http://schemas.openxmlformats.org/officeDocument/2006/relationships/image" Target="../media/image14.jpg"/><Relationship Id="rId9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irbuk/face-morphing" TargetMode="External"/><Relationship Id="rId5" Type="http://schemas.openxmlformats.org/officeDocument/2006/relationships/image" Target="../media/image66.jpg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cs.cmu.edu/projects/scene-completion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san-santra.github.io/comp_t18/" TargetMode="External"/><Relationship Id="rId4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davidirobinson/image-retargeti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8119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1338AD"/>
                </a:solidFill>
                <a:latin typeface="+mn-lt"/>
              </a:rPr>
              <a:t>    </a:t>
            </a:r>
            <a:r>
              <a:rPr lang="en-US" sz="3600" b="1" dirty="0">
                <a:solidFill>
                  <a:srgbClr val="1338AD"/>
                </a:solidFill>
                <a:latin typeface="+mn-lt"/>
              </a:rPr>
              <a:t>Digital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581400"/>
            <a:ext cx="8001000" cy="2590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                         </a:t>
            </a:r>
            <a:r>
              <a:rPr lang="en-US" sz="3200" b="1" dirty="0">
                <a:solidFill>
                  <a:schemeClr val="tx1"/>
                </a:solidFill>
                <a:latin typeface="Franklin Gothic Book" pitchFamily="34" charset="0"/>
              </a:rPr>
              <a:t>Unit-1: Introduction</a:t>
            </a:r>
          </a:p>
          <a:p>
            <a:r>
              <a:rPr lang="en-US" sz="2800" dirty="0">
                <a:solidFill>
                  <a:srgbClr val="E83855"/>
                </a:solidFill>
              </a:rPr>
              <a:t>			          </a:t>
            </a:r>
            <a:endParaRPr lang="en-US" b="1" dirty="0">
              <a:solidFill>
                <a:srgbClr val="E83855"/>
              </a:solidFill>
            </a:endParaRPr>
          </a:p>
          <a:p>
            <a:r>
              <a:rPr lang="en-US" b="1" dirty="0">
                <a:solidFill>
                  <a:srgbClr val="E83855"/>
                </a:solidFill>
              </a:rPr>
              <a:t>	                   </a:t>
            </a:r>
            <a:r>
              <a:rPr lang="en-US" sz="2800" b="1" dirty="0">
                <a:solidFill>
                  <a:srgbClr val="D12705"/>
                </a:solidFill>
              </a:rPr>
              <a:t>Dr. Piyush Joshi</a:t>
            </a:r>
          </a:p>
          <a:p>
            <a:endParaRPr lang="en-US" sz="2000" b="1" dirty="0">
              <a:solidFill>
                <a:srgbClr val="D12705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           	</a:t>
            </a:r>
            <a:r>
              <a:rPr lang="en-US" b="1" dirty="0">
                <a:solidFill>
                  <a:srgbClr val="0070C0"/>
                </a:solidFill>
              </a:rPr>
              <a:t>    Indian Institute of Information Technology</a:t>
            </a:r>
          </a:p>
          <a:p>
            <a:r>
              <a:rPr lang="en-US" b="1" dirty="0">
                <a:solidFill>
                  <a:srgbClr val="0070C0"/>
                </a:solidFill>
              </a:rPr>
              <a:t>                     	       Sri City, Andhra Pradesh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33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6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Text / Reference 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>
                <a:latin typeface="Franklin Gothic Book" pitchFamily="34" charset="0"/>
              </a:rPr>
              <a:t>R. C. Gonzalez and R. E. Woods, </a:t>
            </a:r>
            <a:r>
              <a:rPr lang="en-US" sz="2800" b="1" dirty="0">
                <a:latin typeface="Franklin Gothic Book" pitchFamily="34" charset="0"/>
              </a:rPr>
              <a:t>Digital Image Processing</a:t>
            </a:r>
            <a:r>
              <a:rPr lang="en-US" sz="2800" dirty="0">
                <a:latin typeface="Franklin Gothic Book" pitchFamily="34" charset="0"/>
              </a:rPr>
              <a:t>, Prentice Hall, 4</a:t>
            </a:r>
            <a:r>
              <a:rPr lang="en-US" sz="2800" baseline="30000" dirty="0">
                <a:latin typeface="Franklin Gothic Book" pitchFamily="34" charset="0"/>
              </a:rPr>
              <a:t>th</a:t>
            </a:r>
            <a:r>
              <a:rPr lang="en-US" sz="2800" dirty="0">
                <a:latin typeface="Franklin Gothic Book" pitchFamily="34" charset="0"/>
              </a:rPr>
              <a:t> edition, 2018.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atin typeface="Franklin Gothic Book" pitchFamily="34" charset="0"/>
              </a:rPr>
              <a:t>A. K. Jain, </a:t>
            </a:r>
            <a:r>
              <a:rPr lang="en-US" sz="2800" b="1" dirty="0">
                <a:latin typeface="Franklin Gothic Book" pitchFamily="34" charset="0"/>
              </a:rPr>
              <a:t>Fundamentals of Digital Image Processing</a:t>
            </a:r>
            <a:r>
              <a:rPr lang="en-US" sz="2800" dirty="0">
                <a:latin typeface="Franklin Gothic Book" pitchFamily="34" charset="0"/>
              </a:rPr>
              <a:t>, Prentice Hall, 1995.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atin typeface="Franklin Gothic Book" pitchFamily="34" charset="0"/>
              </a:rPr>
              <a:t>R. C. Gonzalez and R. E. Woods, </a:t>
            </a:r>
            <a:r>
              <a:rPr lang="en-US" sz="2800" b="1" dirty="0">
                <a:latin typeface="Franklin Gothic Book" pitchFamily="34" charset="0"/>
              </a:rPr>
              <a:t>Digital Image Processing with MATLAB</a:t>
            </a:r>
            <a:r>
              <a:rPr lang="en-US" sz="2800" dirty="0">
                <a:latin typeface="Franklin Gothic Book" pitchFamily="34" charset="0"/>
              </a:rPr>
              <a:t>, Prentice Hall, 2003.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2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Unit-1: Introduction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Pct val="120000"/>
              <a:buNone/>
            </a:pPr>
            <a:r>
              <a:rPr lang="en-US" dirty="0"/>
              <a:t> 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Sub-topics: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1338AD"/>
                </a:solidFill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Introduction to Digital Image Processing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Elements of Visual Perception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Image Sensing and Acquisition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Image Sampling and Quantization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Relationship between pixels</a:t>
            </a:r>
          </a:p>
          <a:p>
            <a:pPr marL="0" lvl="1" indent="0">
              <a:lnSpc>
                <a:spcPct val="150000"/>
              </a:lnSpc>
              <a:buSzPct val="120000"/>
              <a:buNone/>
            </a:pPr>
            <a:endParaRPr lang="en-US" sz="2800" b="1" dirty="0">
              <a:solidFill>
                <a:srgbClr val="1338AD"/>
              </a:solidFill>
              <a:latin typeface="Baskerville Old Face" pitchFamily="18" charset="0"/>
              <a:ea typeface="Arial Unicode MS" pitchFamily="34" charset="-128"/>
              <a:cs typeface="Times New Roman" pitchFamily="18" charset="0"/>
            </a:endParaRPr>
          </a:p>
          <a:p>
            <a:pPr marL="0" indent="0">
              <a:buSzPct val="120000"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Sub-topic: Introduction to Digital Image Processing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pPr>
              <a:buSzPct val="130000"/>
            </a:pPr>
            <a:r>
              <a:rPr lang="en-US" sz="2800" b="1" dirty="0">
                <a:solidFill>
                  <a:srgbClr val="1338AD"/>
                </a:solidFill>
              </a:rPr>
              <a:t> </a:t>
            </a:r>
            <a:r>
              <a:rPr lang="en-US" sz="2800" b="1" dirty="0">
                <a:solidFill>
                  <a:srgbClr val="1338AD"/>
                </a:solidFill>
                <a:latin typeface="Franklin Gothic Book" pitchFamily="34" charset="0"/>
              </a:rPr>
              <a:t>This lecture will cover:</a:t>
            </a:r>
          </a:p>
          <a:p>
            <a:pPr lvl="1">
              <a:buSzPct val="120000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</a:rPr>
              <a:t> </a:t>
            </a:r>
            <a:r>
              <a:rPr lang="en-US" sz="2800" dirty="0">
                <a:latin typeface="Franklin Gothic Book" pitchFamily="34" charset="0"/>
              </a:rPr>
              <a:t>What is a digital image?</a:t>
            </a:r>
          </a:p>
          <a:p>
            <a:pPr lvl="1">
              <a:buSzPct val="120000"/>
            </a:pPr>
            <a:r>
              <a:rPr lang="en-US" sz="2800" dirty="0">
                <a:latin typeface="Franklin Gothic Book" pitchFamily="34" charset="0"/>
              </a:rPr>
              <a:t> What is digital image processing?</a:t>
            </a:r>
          </a:p>
          <a:p>
            <a:pPr lvl="1">
              <a:buSzPct val="120000"/>
            </a:pPr>
            <a:r>
              <a:rPr lang="en-US" sz="2800" dirty="0">
                <a:latin typeface="Franklin Gothic Book" pitchFamily="34" charset="0"/>
              </a:rPr>
              <a:t> Why do we process images?</a:t>
            </a:r>
          </a:p>
          <a:p>
            <a:pPr lvl="1">
              <a:buSzPct val="120000"/>
            </a:pPr>
            <a:r>
              <a:rPr lang="en-US" sz="2800" dirty="0">
                <a:latin typeface="Franklin Gothic Book" pitchFamily="34" charset="0"/>
              </a:rPr>
              <a:t> Source of digital imaging</a:t>
            </a:r>
          </a:p>
          <a:p>
            <a:pPr lvl="1">
              <a:buSzPct val="120000"/>
            </a:pPr>
            <a:r>
              <a:rPr lang="en-US" sz="2800" dirty="0">
                <a:latin typeface="Franklin Gothic Book" pitchFamily="34" charset="0"/>
              </a:rPr>
              <a:t> A few examples of digital image processing</a:t>
            </a:r>
          </a:p>
          <a:p>
            <a:pPr lvl="1">
              <a:buSzPct val="120000"/>
            </a:pPr>
            <a:r>
              <a:rPr lang="en-US" sz="2800" dirty="0">
                <a:latin typeface="Franklin Gothic Book" pitchFamily="34" charset="0"/>
              </a:rPr>
              <a:t> Key steps in digital image processing </a:t>
            </a:r>
          </a:p>
          <a:p>
            <a:pPr marL="0" indent="0"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What is an image?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sz="2800" b="1" dirty="0">
                    <a:solidFill>
                      <a:srgbClr val="1338AD"/>
                    </a:solidFill>
                  </a:rPr>
                  <a:t>Image: </a:t>
                </a:r>
                <a:r>
                  <a:rPr lang="en-US" sz="2800" dirty="0"/>
                  <a:t>A visual representation in form of a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800" b="0" dirty="0"/>
                  <a:t> is related to brightness (or color) at spatial coordinate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.</m:t>
                    </m:r>
                  </m:oMath>
                </a14:m>
                <a:endParaRPr lang="en-US" sz="2800" b="1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sz="2800" b="1" dirty="0"/>
                  <a:t> </a:t>
                </a:r>
                <a:r>
                  <a:rPr lang="en-US" sz="2800" dirty="0"/>
                  <a:t>The </a:t>
                </a:r>
                <a:r>
                  <a:rPr lang="en-US" sz="2800" b="1" dirty="0"/>
                  <a:t>amplitude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is called the </a:t>
                </a:r>
                <a:r>
                  <a:rPr lang="en-US" sz="2800" b="1" dirty="0"/>
                  <a:t>intensity </a:t>
                </a:r>
                <a:r>
                  <a:rPr lang="en-US" sz="2800" dirty="0"/>
                  <a:t>or</a:t>
                </a:r>
                <a:r>
                  <a:rPr lang="en-US" sz="2800" b="1" dirty="0"/>
                  <a:t> gray level.</a:t>
                </a:r>
              </a:p>
              <a:p>
                <a:pPr marL="0" indent="0">
                  <a:buNone/>
                </a:pPr>
                <a:endParaRPr lang="en-US" sz="2800" b="1" dirty="0"/>
              </a:p>
              <a:p>
                <a:pPr marL="0" indent="0">
                  <a:buNone/>
                </a:pPr>
                <a:endParaRPr lang="en-US" sz="2800" b="1" dirty="0"/>
              </a:p>
              <a:p>
                <a:pPr marL="0" indent="0">
                  <a:buNone/>
                </a:pPr>
                <a:endParaRPr lang="en-US" sz="2800" b="0" dirty="0"/>
              </a:p>
              <a:p>
                <a:pPr marL="0" indent="0">
                  <a:buNone/>
                </a:pPr>
                <a:endParaRPr lang="en-US" sz="2800" b="1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2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What is a digital image?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sz="2800" b="1" dirty="0">
                    <a:solidFill>
                      <a:srgbClr val="1338AD"/>
                    </a:solidFill>
                  </a:rPr>
                  <a:t>Digital</a:t>
                </a:r>
                <a:r>
                  <a:rPr lang="en-US" dirty="0">
                    <a:solidFill>
                      <a:srgbClr val="1338AD"/>
                    </a:solidFill>
                  </a:rPr>
                  <a:t> </a:t>
                </a:r>
                <a:r>
                  <a:rPr lang="en-US" sz="2800" b="1" dirty="0">
                    <a:solidFill>
                      <a:srgbClr val="1338AD"/>
                    </a:solidFill>
                  </a:rPr>
                  <a:t>Image: </a:t>
                </a:r>
                <a:r>
                  <a:rPr lang="en-US" sz="2800" dirty="0"/>
                  <a:t>Discrete samples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r>
                      <a:rPr lang="en-US" sz="2800" b="0" i="1" smtClean="0">
                        <a:latin typeface="Cambria Math"/>
                      </a:rPr>
                      <m:t>[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representing continuous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.</m:t>
                    </m:r>
                  </m:oMath>
                </a14:m>
                <a:endParaRPr lang="en-US" sz="2800" b="1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sz="2800" b="1" dirty="0"/>
                  <a:t> </a:t>
                </a:r>
                <a:r>
                  <a:rPr lang="en-US" dirty="0"/>
                  <a:t>Each element of the 2-d array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[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called a </a:t>
                </a:r>
                <a:r>
                  <a:rPr lang="en-US" b="1" dirty="0"/>
                  <a:t>pixel.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55" y="3733800"/>
            <a:ext cx="2943860" cy="2324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33855" y="3505200"/>
            <a:ext cx="0" cy="30480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5800" y="3733799"/>
            <a:ext cx="3657600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33855" y="4038600"/>
            <a:ext cx="294386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42340" y="4267200"/>
            <a:ext cx="294386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67000" y="3733800"/>
            <a:ext cx="0" cy="23240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95600" y="3733800"/>
            <a:ext cx="0" cy="23240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79951" y="3886200"/>
            <a:ext cx="69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09800" y="320040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column</a:t>
            </a: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819400" y="3352800"/>
            <a:ext cx="990600" cy="784293"/>
          </a:xfrm>
          <a:prstGeom prst="curvedConnector3">
            <a:avLst>
              <a:gd name="adj1" fmla="val 50000"/>
            </a:avLst>
          </a:prstGeom>
          <a:ln w="31750">
            <a:solidFill>
              <a:srgbClr val="E838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55751" y="311973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pixel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267200" y="3429000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429000"/>
                <a:ext cx="481221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8444" y="6167735"/>
                <a:ext cx="4459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44" y="6167735"/>
                <a:ext cx="445956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4102" y="4036367"/>
                <a:ext cx="3835857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Image</m:t>
                      </m:r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size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𝑚𝑎𝑥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𝑥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</m:e>
                      </m:func>
                      <m:r>
                        <a:rPr lang="en-US" sz="2400" b="0" i="1" smtClean="0">
                          <a:latin typeface="Cambria Math"/>
                        </a:rPr>
                        <m:t>𝑚𝑎𝑥</m:t>
                      </m:r>
                      <m:r>
                        <a:rPr lang="en-US" sz="2400" i="1" baseline="-25000">
                          <a:latin typeface="Cambria Math"/>
                          <a:ea typeface="Cambria Math"/>
                        </a:rPr>
                        <m:t>𝑦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102" y="4036367"/>
                <a:ext cx="3835857" cy="453137"/>
              </a:xfrm>
              <a:prstGeom prst="rect">
                <a:avLst/>
              </a:prstGeom>
              <a:blipFill rotWithShape="1">
                <a:blip r:embed="rId12"/>
                <a:stretch>
                  <a:fillRect l="-159" b="-20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248400" y="4442936"/>
                <a:ext cx="225472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e</m:t>
                      </m:r>
                      <m:r>
                        <m:rPr>
                          <m:nor/>
                        </m:rPr>
                        <a:rPr lang="en-US" sz="2400" dirty="0"/>
                        <m:t>.</m:t>
                      </m:r>
                      <m:r>
                        <m:rPr>
                          <m:nor/>
                        </m:rPr>
                        <a:rPr lang="en-US" sz="2400" dirty="0"/>
                        <m:t>g</m:t>
                      </m:r>
                      <m:r>
                        <m:rPr>
                          <m:nor/>
                        </m:rPr>
                        <a:rPr lang="en-US" sz="2400" dirty="0"/>
                        <m:t>., 640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 ×480</m:t>
                      </m:r>
                    </m:oMath>
                  </m:oMathPara>
                </a14:m>
                <a:endParaRPr lang="en-US" sz="2400" dirty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442936"/>
                <a:ext cx="2254720" cy="73866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229100" y="5029200"/>
                <a:ext cx="44577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Pixel intensity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∈[0,  255]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5029200"/>
                <a:ext cx="4457700" cy="830997"/>
              </a:xfrm>
              <a:prstGeom prst="rect">
                <a:avLst/>
              </a:prstGeom>
              <a:blipFill rotWithShape="1">
                <a:blip r:embed="rId14"/>
                <a:stretch>
                  <a:fillRect l="-218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82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Imaging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6934200" cy="483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56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What is digital image processing?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SzPct val="120000"/>
            </a:pPr>
            <a:r>
              <a:rPr lang="en-US" dirty="0"/>
              <a:t> </a:t>
            </a:r>
            <a:r>
              <a:rPr lang="en-US" b="1" dirty="0">
                <a:latin typeface="Franklin Gothic Book" pitchFamily="34" charset="0"/>
              </a:rPr>
              <a:t>DIP mainly focuses on </a:t>
            </a:r>
          </a:p>
          <a:p>
            <a:pPr lvl="1">
              <a:buSzPct val="120000"/>
            </a:pPr>
            <a:r>
              <a:rPr lang="en-US" b="1" dirty="0">
                <a:latin typeface="Franklin Gothic Book" pitchFamily="34" charset="0"/>
              </a:rPr>
              <a:t> </a:t>
            </a:r>
            <a:r>
              <a:rPr lang="en-US" sz="2400" dirty="0">
                <a:latin typeface="Franklin Gothic Book" pitchFamily="34" charset="0"/>
              </a:rPr>
              <a:t>Improvement of pictorial information for human   interpretation</a:t>
            </a:r>
          </a:p>
          <a:p>
            <a:pPr lvl="1">
              <a:buSzPct val="120000"/>
            </a:pPr>
            <a:r>
              <a:rPr lang="en-US" sz="2400" dirty="0">
                <a:latin typeface="Franklin Gothic Book" pitchFamily="34" charset="0"/>
              </a:rPr>
              <a:t> Processing of image data for storage, transmission and representation for autonomous machine perception</a:t>
            </a:r>
          </a:p>
          <a:p>
            <a:pPr>
              <a:buSzPct val="120000"/>
            </a:pPr>
            <a:r>
              <a:rPr lang="en-US" b="1" dirty="0">
                <a:latin typeface="Franklin Gothic Book" pitchFamily="34" charset="0"/>
              </a:rPr>
              <a:t> DIP includes the following steps</a:t>
            </a:r>
          </a:p>
          <a:p>
            <a:pPr lvl="1">
              <a:buSzPct val="120000"/>
            </a:pPr>
            <a:r>
              <a:rPr lang="en-US" b="1" dirty="0">
                <a:latin typeface="Franklin Gothic Book" pitchFamily="34" charset="0"/>
              </a:rPr>
              <a:t> </a:t>
            </a:r>
            <a:r>
              <a:rPr lang="en-US" sz="2400" dirty="0">
                <a:latin typeface="Franklin Gothic Book" pitchFamily="34" charset="0"/>
              </a:rPr>
              <a:t>Importing an image via image acquisition tools</a:t>
            </a:r>
          </a:p>
          <a:p>
            <a:pPr lvl="1">
              <a:buSzPct val="120000"/>
            </a:pPr>
            <a:r>
              <a:rPr lang="en-US" sz="2400" dirty="0">
                <a:latin typeface="Franklin Gothic Book" pitchFamily="34" charset="0"/>
              </a:rPr>
              <a:t> Analyzing and manipulating the image</a:t>
            </a:r>
          </a:p>
          <a:p>
            <a:pPr lvl="1">
              <a:buSzPct val="120000"/>
            </a:pPr>
            <a:r>
              <a:rPr lang="en-US" sz="2400" dirty="0">
                <a:latin typeface="Franklin Gothic Book" pitchFamily="34" charset="0"/>
              </a:rPr>
              <a:t> Extract information useful for the image analysis and computer vision tasks.</a:t>
            </a:r>
          </a:p>
          <a:p>
            <a:pPr>
              <a:buSzPct val="120000"/>
            </a:pPr>
            <a:r>
              <a:rPr lang="en-US" b="1" dirty="0">
                <a:latin typeface="Franklin Gothic Book" pitchFamily="34" charset="0"/>
              </a:rPr>
              <a:t>Any DIP system takes an image as an input and produce a processed image as an output.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9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Digital Image Processing System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18400"/>
            <a:ext cx="2209800" cy="174457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972536"/>
            <a:ext cx="1274001" cy="100944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971800" y="2296180"/>
            <a:ext cx="609600" cy="35232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43600" y="2057400"/>
            <a:ext cx="2743200" cy="4191000"/>
          </a:xfrm>
          <a:prstGeom prst="rect">
            <a:avLst/>
          </a:prstGeom>
          <a:solidFill>
            <a:schemeClr val="bg1"/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181600" y="2296180"/>
            <a:ext cx="609600" cy="35232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72200" y="2219980"/>
            <a:ext cx="209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Input Image</a:t>
            </a:r>
          </a:p>
        </p:txBody>
      </p:sp>
      <p:pic>
        <p:nvPicPr>
          <p:cNvPr id="1026" name="Picture 2" descr="D:\IIITSriCity\Course\Digital_Image_Processing\compu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469865"/>
            <a:ext cx="1905000" cy="15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5400000">
            <a:off x="6910439" y="2948039"/>
            <a:ext cx="609600" cy="35232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6910439" y="5234039"/>
            <a:ext cx="609600" cy="35232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8615" y="5648980"/>
            <a:ext cx="2738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338AD"/>
                </a:solidFill>
              </a:rPr>
              <a:t>Processed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3439180"/>
            <a:ext cx="1684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338AD"/>
                </a:solidFill>
              </a:rPr>
              <a:t>3D World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84818" y="305818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338AD"/>
                </a:solidFill>
              </a:rPr>
              <a:t>Camera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6843765" y="3978940"/>
            <a:ext cx="322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338AD"/>
                </a:solidFill>
              </a:rPr>
              <a:t>Problem Specific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191000"/>
            <a:ext cx="2200656" cy="1737360"/>
          </a:xfrm>
          <a:prstGeom prst="rect">
            <a:avLst/>
          </a:prstGeom>
        </p:spPr>
      </p:pic>
      <p:pic>
        <p:nvPicPr>
          <p:cNvPr id="1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0"/>
            <a:ext cx="2209800" cy="1744579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2819400" y="5029200"/>
            <a:ext cx="609600" cy="12372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66800" y="5955268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Input Image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84818" y="5943600"/>
            <a:ext cx="209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338AD"/>
                </a:solidFill>
              </a:rPr>
              <a:t>Processed 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43200" y="46482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338AD"/>
                </a:solidFill>
              </a:rPr>
              <a:t>Sobel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43200" y="51624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338AD"/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18451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Why do we process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buSzPct val="130000"/>
            </a:pPr>
            <a:r>
              <a:rPr lang="en-US" sz="8000" dirty="0"/>
              <a:t> </a:t>
            </a:r>
            <a:r>
              <a:rPr lang="en-US" sz="9600" b="1" dirty="0">
                <a:solidFill>
                  <a:srgbClr val="1338AD"/>
                </a:solidFill>
              </a:rPr>
              <a:t>Acquire an image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/>
              <a:t>Correct aperture and balance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/>
              <a:t>Reconstruct image from projections </a:t>
            </a:r>
          </a:p>
          <a:p>
            <a:pPr>
              <a:buSzPct val="130000"/>
            </a:pPr>
            <a:r>
              <a:rPr lang="en-US" sz="9600" b="1" dirty="0">
                <a:solidFill>
                  <a:srgbClr val="1338AD"/>
                </a:solidFill>
              </a:rPr>
              <a:t> Prepare for display and printing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/>
              <a:t>Adjust image size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/>
              <a:t> Color mapping, gamma-correction, half-toning</a:t>
            </a:r>
            <a:endParaRPr lang="en-US" sz="8000" b="1" dirty="0">
              <a:solidFill>
                <a:srgbClr val="1338AD"/>
              </a:solidFill>
            </a:endParaRPr>
          </a:p>
          <a:p>
            <a:pPr>
              <a:buSzPct val="130000"/>
            </a:pPr>
            <a:r>
              <a:rPr lang="en-US" sz="8000" b="1" dirty="0">
                <a:solidFill>
                  <a:srgbClr val="1338AD"/>
                </a:solidFill>
              </a:rPr>
              <a:t> </a:t>
            </a:r>
            <a:r>
              <a:rPr lang="en-US" sz="9600" b="1" dirty="0">
                <a:solidFill>
                  <a:srgbClr val="1338AD"/>
                </a:solidFill>
              </a:rPr>
              <a:t>Storage and transmission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>
                <a:solidFill>
                  <a:srgbClr val="1338AD"/>
                </a:solidFill>
              </a:rPr>
              <a:t> </a:t>
            </a:r>
            <a:r>
              <a:rPr lang="en-US" sz="8000" dirty="0"/>
              <a:t>Efficiently store an image in a digital camera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/>
              <a:t> Send an image from space</a:t>
            </a:r>
            <a:endParaRPr lang="en-US" sz="8000" b="1" dirty="0">
              <a:solidFill>
                <a:srgbClr val="1338AD"/>
              </a:solidFill>
            </a:endParaRPr>
          </a:p>
          <a:p>
            <a:pPr>
              <a:buSzPct val="130000"/>
            </a:pPr>
            <a:r>
              <a:rPr lang="en-US" sz="8000" b="1" dirty="0">
                <a:solidFill>
                  <a:srgbClr val="1338AD"/>
                </a:solidFill>
              </a:rPr>
              <a:t> </a:t>
            </a:r>
            <a:r>
              <a:rPr lang="en-US" sz="9600" b="1" dirty="0">
                <a:solidFill>
                  <a:srgbClr val="1338AD"/>
                </a:solidFill>
              </a:rPr>
              <a:t>Enhance and restore images 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>
                <a:solidFill>
                  <a:srgbClr val="1338AD"/>
                </a:solidFill>
              </a:rPr>
              <a:t> </a:t>
            </a:r>
            <a:r>
              <a:rPr lang="en-US" sz="8000" dirty="0"/>
              <a:t>Improve visibility and color enhancement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/>
              <a:t> Reduce noise in the  capture image</a:t>
            </a:r>
            <a:endParaRPr lang="en-US" sz="8000" b="1" dirty="0">
              <a:solidFill>
                <a:srgbClr val="1338AD"/>
              </a:solidFill>
            </a:endParaRPr>
          </a:p>
          <a:p>
            <a:pPr>
              <a:buSzPct val="130000"/>
            </a:pPr>
            <a:r>
              <a:rPr lang="en-US" sz="9600" b="1" dirty="0">
                <a:solidFill>
                  <a:srgbClr val="1338AD"/>
                </a:solidFill>
              </a:rPr>
              <a:t> Extract information from image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>
                <a:solidFill>
                  <a:srgbClr val="1338AD"/>
                </a:solidFill>
              </a:rPr>
              <a:t> </a:t>
            </a:r>
            <a:r>
              <a:rPr lang="en-US" sz="8000" dirty="0"/>
              <a:t>Read 2-d bar codes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sz="8000" dirty="0"/>
              <a:t> Character recognition</a:t>
            </a:r>
            <a:endParaRPr lang="en-US" sz="8000" b="1" dirty="0">
              <a:solidFill>
                <a:srgbClr val="1338AD"/>
              </a:solidFill>
            </a:endParaRPr>
          </a:p>
          <a:p>
            <a:pPr marL="0" indent="0">
              <a:buSzPct val="130000"/>
              <a:buNone/>
            </a:pPr>
            <a:endParaRPr lang="en-US" sz="8000" b="1" dirty="0">
              <a:solidFill>
                <a:srgbClr val="1338AD"/>
              </a:solidFill>
            </a:endParaRPr>
          </a:p>
          <a:p>
            <a:pPr>
              <a:buSzPct val="130000"/>
            </a:pPr>
            <a:endParaRPr lang="en-US" sz="8000" b="1" dirty="0">
              <a:solidFill>
                <a:srgbClr val="1338AD"/>
              </a:solidFill>
            </a:endParaRPr>
          </a:p>
          <a:p>
            <a:pPr>
              <a:buSzPct val="130000"/>
            </a:pPr>
            <a:endParaRPr lang="en-US" sz="3400" b="1" dirty="0">
              <a:solidFill>
                <a:srgbClr val="1338AD"/>
              </a:solidFill>
            </a:endParaRPr>
          </a:p>
          <a:p>
            <a:pPr>
              <a:buSzPct val="130000"/>
            </a:pPr>
            <a:endParaRPr lang="en-US" b="1" dirty="0">
              <a:solidFill>
                <a:srgbClr val="1338AD"/>
              </a:solidFill>
            </a:endParaRPr>
          </a:p>
          <a:p>
            <a:pPr>
              <a:buSzPct val="130000"/>
            </a:pPr>
            <a:endParaRPr lang="en-US" b="1" dirty="0">
              <a:solidFill>
                <a:srgbClr val="1338AD"/>
              </a:solidFill>
            </a:endParaRPr>
          </a:p>
          <a:p>
            <a:pPr>
              <a:buSzPct val="130000"/>
            </a:pPr>
            <a:endParaRPr lang="en-US" b="1" dirty="0">
              <a:solidFill>
                <a:srgbClr val="1338AD"/>
              </a:solidFill>
            </a:endParaRPr>
          </a:p>
          <a:p>
            <a:pPr>
              <a:buSzPct val="130000"/>
            </a:pPr>
            <a:endParaRPr lang="en-US" b="1" dirty="0">
              <a:solidFill>
                <a:srgbClr val="1338AD"/>
              </a:solidFill>
            </a:endParaRPr>
          </a:p>
          <a:p>
            <a:pPr marL="274320" lvl="1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274320" lvl="1" indent="0">
              <a:buClr>
                <a:schemeClr val="tx1"/>
              </a:buClr>
              <a:buSzPct val="100000"/>
              <a:buNone/>
            </a:pPr>
            <a:r>
              <a:rPr lang="en-US" dirty="0"/>
              <a:t> </a:t>
            </a:r>
          </a:p>
          <a:p>
            <a:pPr marL="731520" lvl="1" indent="-457200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601585"/>
            <a:ext cx="1295400" cy="862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524000"/>
            <a:ext cx="1295400" cy="97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667000"/>
            <a:ext cx="1003300" cy="8702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2667000"/>
            <a:ext cx="1168400" cy="791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3606800"/>
            <a:ext cx="8890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75" y="3613542"/>
            <a:ext cx="1101725" cy="856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4648200"/>
            <a:ext cx="1746250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708145"/>
            <a:ext cx="1295400" cy="10736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66" y="5791200"/>
            <a:ext cx="1389434" cy="9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1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Origins of DIP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5105400" cy="343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04975"/>
            <a:ext cx="2674938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616913" y="4876800"/>
            <a:ext cx="3146087" cy="1600200"/>
          </a:xfrm>
          <a:prstGeom prst="wedgeRoundRectCallout">
            <a:avLst>
              <a:gd name="adj1" fmla="val -61981"/>
              <a:gd name="adj2" fmla="val -43167"/>
              <a:gd name="adj3" fmla="val 16667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Sent by submarine cable between London and New York, the transportation time was reduced to less than three hours from more than a week</a:t>
            </a:r>
          </a:p>
        </p:txBody>
      </p:sp>
    </p:spTree>
    <p:extLst>
      <p:ext uri="{BB962C8B-B14F-4D97-AF65-F5344CB8AC3E}">
        <p14:creationId xmlns:p14="http://schemas.microsoft.com/office/powerpoint/2010/main" val="207897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19400"/>
            <a:ext cx="27432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19400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75" y="1051560"/>
            <a:ext cx="2074383" cy="1661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4403" y="420469"/>
            <a:ext cx="836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Welcome to DIP Monsoon 2022 Class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819400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51560"/>
            <a:ext cx="1761921" cy="1691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8" y="4726764"/>
            <a:ext cx="2198847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724400"/>
            <a:ext cx="203200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1" y="1055451"/>
            <a:ext cx="1964189" cy="1645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58" y="4738113"/>
            <a:ext cx="1939942" cy="1828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19400"/>
            <a:ext cx="1828800" cy="1828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724400"/>
            <a:ext cx="1981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051560"/>
            <a:ext cx="237744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12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Origins of DIP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10211"/>
            <a:ext cx="4267200" cy="408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13" y="1819275"/>
            <a:ext cx="2312987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36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US" sz="2800" dirty="0"/>
              <a:t>  </a:t>
            </a:r>
            <a:r>
              <a:rPr lang="en-US" sz="2800" b="1" dirty="0">
                <a:latin typeface="Franklin Gothic Book" pitchFamily="34" charset="0"/>
              </a:rPr>
              <a:t>Electromagnetic (EM) energy spectrum</a:t>
            </a:r>
          </a:p>
          <a:p>
            <a:pPr>
              <a:buSzPct val="100000"/>
            </a:pPr>
            <a:r>
              <a:rPr lang="en-US" sz="2800" b="1" dirty="0">
                <a:latin typeface="Franklin Gothic Book" pitchFamily="34" charset="0"/>
              </a:rPr>
              <a:t>  Acoustic</a:t>
            </a:r>
          </a:p>
          <a:p>
            <a:pPr>
              <a:buSzPct val="100000"/>
            </a:pPr>
            <a:r>
              <a:rPr lang="en-US" sz="2800" b="1" dirty="0">
                <a:latin typeface="Franklin Gothic Book" pitchFamily="34" charset="0"/>
              </a:rPr>
              <a:t>  Ultrasonic</a:t>
            </a:r>
          </a:p>
          <a:p>
            <a:pPr>
              <a:buSzPct val="100000"/>
            </a:pPr>
            <a:r>
              <a:rPr lang="en-US" sz="2800" b="1" dirty="0">
                <a:latin typeface="Franklin Gothic Book" pitchFamily="34" charset="0"/>
              </a:rPr>
              <a:t>  Electronic </a:t>
            </a:r>
            <a:endParaRPr lang="en-US" dirty="0">
              <a:latin typeface="Franklin Gothic Book" pitchFamily="34" charset="0"/>
            </a:endParaRPr>
          </a:p>
          <a:p>
            <a:pPr>
              <a:buSzPct val="100000"/>
            </a:pPr>
            <a:r>
              <a:rPr lang="en-US" sz="2800" b="1" dirty="0">
                <a:latin typeface="Franklin Gothic Book" pitchFamily="34" charset="0"/>
              </a:rPr>
              <a:t>  Synthetic images produced by computer</a:t>
            </a:r>
          </a:p>
          <a:p>
            <a:pPr marL="0" indent="0">
              <a:buNone/>
            </a:pPr>
            <a:endParaRPr lang="en-US" sz="2800" dirty="0">
              <a:latin typeface="Franklin Gothic Book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28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Electromagnetic Energy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3048000"/>
          </a:xfrm>
        </p:spPr>
        <p:txBody>
          <a:bodyPr>
            <a:noAutofit/>
          </a:bodyPr>
          <a:lstStyle/>
          <a:p>
            <a:pPr>
              <a:buSzPct val="110000"/>
            </a:pPr>
            <a:r>
              <a:rPr lang="en-US" sz="2000" b="1" dirty="0"/>
              <a:t>Gamma-ray imaging</a:t>
            </a:r>
            <a:r>
              <a:rPr lang="en-US" sz="2000" dirty="0"/>
              <a:t>: nuclear medicine and astronomical observations</a:t>
            </a:r>
          </a:p>
          <a:p>
            <a:pPr>
              <a:buSzPct val="110000"/>
            </a:pPr>
            <a:r>
              <a:rPr lang="en-US" sz="2000" b="1" dirty="0"/>
              <a:t>X-rays</a:t>
            </a:r>
            <a:r>
              <a:rPr lang="en-US" sz="2000" dirty="0"/>
              <a:t>: medical diagnostics, industry, and astronomy, etc.</a:t>
            </a:r>
          </a:p>
          <a:p>
            <a:pPr>
              <a:buSzPct val="110000"/>
            </a:pPr>
            <a:r>
              <a:rPr lang="en-US" sz="2000" b="1" dirty="0"/>
              <a:t>Ultraviolet</a:t>
            </a:r>
            <a:r>
              <a:rPr lang="en-US" sz="2000" dirty="0"/>
              <a:t>: lithography, industrial inspection, microscopy, lasers, biological imaging, and astronomical observations</a:t>
            </a:r>
          </a:p>
          <a:p>
            <a:pPr>
              <a:buSzPct val="110000"/>
            </a:pPr>
            <a:r>
              <a:rPr lang="en-US" sz="2000" b="1" dirty="0"/>
              <a:t>Visible and infrared bands</a:t>
            </a:r>
            <a:r>
              <a:rPr lang="en-US" sz="2000" dirty="0"/>
              <a:t>: light microscopy, astronomy, remote sensing, industry, and law enforcement</a:t>
            </a:r>
          </a:p>
          <a:p>
            <a:pPr>
              <a:buSzPct val="110000"/>
            </a:pPr>
            <a:r>
              <a:rPr lang="en-US" sz="2000" b="1" dirty="0"/>
              <a:t>Microwave band</a:t>
            </a:r>
            <a:r>
              <a:rPr lang="en-US" sz="2000" dirty="0"/>
              <a:t>: radar</a:t>
            </a:r>
          </a:p>
          <a:p>
            <a:pPr>
              <a:buSzPct val="110000"/>
            </a:pPr>
            <a:r>
              <a:rPr lang="en-US" sz="2000" b="1" dirty="0"/>
              <a:t>Radio band</a:t>
            </a:r>
            <a:r>
              <a:rPr lang="en-US" sz="2000" dirty="0"/>
              <a:t>: medicine (such as MRI) and astronomy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" y="1600200"/>
            <a:ext cx="8550275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397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Gamma-Ray Imaging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44" y="1524000"/>
            <a:ext cx="3777456" cy="485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22316"/>
            <a:ext cx="1600200" cy="520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48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X-Ray Imaging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838200"/>
            <a:ext cx="360362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94758"/>
            <a:ext cx="6104015" cy="85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40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Ultraviolet Imaging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06" y="1534724"/>
            <a:ext cx="4026694" cy="501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032" y="1809291"/>
            <a:ext cx="1993989" cy="4296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7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Light Microscopy Imaging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5375275"/>
            <a:ext cx="6918325" cy="14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1600200"/>
            <a:ext cx="4030662" cy="41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2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Visual and Infrared Imaging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2906712"/>
            <a:ext cx="7578725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389062"/>
            <a:ext cx="1735138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33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Visual and Infrared Imaging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9" y="1600200"/>
            <a:ext cx="7735888" cy="417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7" y="5707063"/>
            <a:ext cx="82565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Infrared Satellite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 descr="global2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47850"/>
            <a:ext cx="80391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915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Relation with Other Fields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5800" y="1600200"/>
            <a:ext cx="7772400" cy="4800600"/>
          </a:xfrm>
          <a:prstGeom prst="ellipse">
            <a:avLst/>
          </a:prstGeom>
          <a:solidFill>
            <a:srgbClr val="E8E8E8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1000" sy="101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048000" y="2895600"/>
            <a:ext cx="1905000" cy="16002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10" name="Oval 9"/>
          <p:cNvSpPr/>
          <p:nvPr/>
        </p:nvSpPr>
        <p:spPr>
          <a:xfrm>
            <a:off x="3581400" y="3886200"/>
            <a:ext cx="2133600" cy="1600200"/>
          </a:xfrm>
          <a:prstGeom prst="ellips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11" name="Oval 10"/>
          <p:cNvSpPr/>
          <p:nvPr/>
        </p:nvSpPr>
        <p:spPr>
          <a:xfrm>
            <a:off x="4495800" y="2971800"/>
            <a:ext cx="1752600" cy="15240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Vision</a:t>
            </a:r>
          </a:p>
        </p:txBody>
      </p:sp>
      <p:sp>
        <p:nvSpPr>
          <p:cNvPr id="12" name="Oval 11"/>
          <p:cNvSpPr/>
          <p:nvPr/>
        </p:nvSpPr>
        <p:spPr>
          <a:xfrm>
            <a:off x="3733800" y="5638800"/>
            <a:ext cx="1905000" cy="533400"/>
          </a:xfrm>
          <a:prstGeom prst="ellipse">
            <a:avLst/>
          </a:prstGeom>
          <a:solidFill>
            <a:srgbClr val="58DA2A"/>
          </a:solidFill>
          <a:ln>
            <a:solidFill>
              <a:srgbClr val="58DA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Algorithms, Graphics…</a:t>
            </a:r>
          </a:p>
        </p:txBody>
      </p:sp>
      <p:sp>
        <p:nvSpPr>
          <p:cNvPr id="14" name="Oval 13"/>
          <p:cNvSpPr/>
          <p:nvPr/>
        </p:nvSpPr>
        <p:spPr>
          <a:xfrm>
            <a:off x="5715000" y="4800600"/>
            <a:ext cx="1905000" cy="533400"/>
          </a:xfrm>
          <a:prstGeom prst="ellipse">
            <a:avLst/>
          </a:prstGeom>
          <a:solidFill>
            <a:srgbClr val="58DA2A"/>
          </a:solidFill>
          <a:ln>
            <a:solidFill>
              <a:srgbClr val="58DA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Neuroscience</a:t>
            </a:r>
          </a:p>
        </p:txBody>
      </p:sp>
      <p:sp>
        <p:nvSpPr>
          <p:cNvPr id="15" name="Oval 14"/>
          <p:cNvSpPr/>
          <p:nvPr/>
        </p:nvSpPr>
        <p:spPr>
          <a:xfrm>
            <a:off x="6324600" y="3581400"/>
            <a:ext cx="1905000" cy="609600"/>
          </a:xfrm>
          <a:prstGeom prst="ellipse">
            <a:avLst/>
          </a:prstGeom>
          <a:solidFill>
            <a:srgbClr val="58DA2A"/>
          </a:solidFill>
          <a:ln>
            <a:solidFill>
              <a:srgbClr val="58DA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Optics</a:t>
            </a:r>
          </a:p>
        </p:txBody>
      </p:sp>
      <p:sp>
        <p:nvSpPr>
          <p:cNvPr id="16" name="Oval 15"/>
          <p:cNvSpPr/>
          <p:nvPr/>
        </p:nvSpPr>
        <p:spPr>
          <a:xfrm>
            <a:off x="5562600" y="2362200"/>
            <a:ext cx="1905000" cy="533400"/>
          </a:xfrm>
          <a:prstGeom prst="ellipse">
            <a:avLst/>
          </a:prstGeom>
          <a:solidFill>
            <a:srgbClr val="58DA2A"/>
          </a:solidFill>
          <a:ln>
            <a:solidFill>
              <a:srgbClr val="58DA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Signal Processing</a:t>
            </a:r>
          </a:p>
        </p:txBody>
      </p:sp>
      <p:sp>
        <p:nvSpPr>
          <p:cNvPr id="17" name="Oval 16"/>
          <p:cNvSpPr/>
          <p:nvPr/>
        </p:nvSpPr>
        <p:spPr>
          <a:xfrm>
            <a:off x="914400" y="3695700"/>
            <a:ext cx="1905000" cy="571500"/>
          </a:xfrm>
          <a:prstGeom prst="ellipse">
            <a:avLst/>
          </a:prstGeom>
          <a:solidFill>
            <a:srgbClr val="58DA2A"/>
          </a:solidFill>
          <a:ln>
            <a:solidFill>
              <a:srgbClr val="58DA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Artificial Intelligence</a:t>
            </a:r>
          </a:p>
        </p:txBody>
      </p:sp>
      <p:sp>
        <p:nvSpPr>
          <p:cNvPr id="18" name="Oval 17"/>
          <p:cNvSpPr/>
          <p:nvPr/>
        </p:nvSpPr>
        <p:spPr>
          <a:xfrm>
            <a:off x="1524000" y="2438400"/>
            <a:ext cx="1905000" cy="685800"/>
          </a:xfrm>
          <a:prstGeom prst="ellipse">
            <a:avLst/>
          </a:prstGeom>
          <a:solidFill>
            <a:srgbClr val="58DA2A"/>
          </a:solidFill>
          <a:ln>
            <a:solidFill>
              <a:srgbClr val="58DA2A"/>
            </a:solidFill>
          </a:ln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9" name="Oval 18"/>
          <p:cNvSpPr/>
          <p:nvPr/>
        </p:nvSpPr>
        <p:spPr>
          <a:xfrm>
            <a:off x="1600200" y="4876800"/>
            <a:ext cx="1905000" cy="533400"/>
          </a:xfrm>
          <a:prstGeom prst="ellipse">
            <a:avLst/>
          </a:prstGeom>
          <a:solidFill>
            <a:srgbClr val="58DA2A"/>
          </a:solidFill>
          <a:ln>
            <a:solidFill>
              <a:srgbClr val="58DA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Robotics</a:t>
            </a:r>
          </a:p>
        </p:txBody>
      </p:sp>
      <p:sp>
        <p:nvSpPr>
          <p:cNvPr id="20" name="Oval 19"/>
          <p:cNvSpPr/>
          <p:nvPr/>
        </p:nvSpPr>
        <p:spPr>
          <a:xfrm>
            <a:off x="3429000" y="1828800"/>
            <a:ext cx="1905000" cy="533400"/>
          </a:xfrm>
          <a:prstGeom prst="ellipse">
            <a:avLst/>
          </a:prstGeom>
          <a:solidFill>
            <a:srgbClr val="58DA2A"/>
          </a:solidFill>
          <a:ln>
            <a:solidFill>
              <a:srgbClr val="58DA2A"/>
            </a:solidFill>
          </a:ln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Document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71935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Mathematics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0325" y="5710535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4928" y="6400800"/>
            <a:ext cx="2580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Computer Science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5200" y="5638800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Biology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2308" y="2281535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Physics</a:t>
            </a:r>
          </a:p>
        </p:txBody>
      </p:sp>
    </p:spTree>
    <p:extLst>
      <p:ext uri="{BB962C8B-B14F-4D97-AF65-F5344CB8AC3E}">
        <p14:creationId xmlns:p14="http://schemas.microsoft.com/office/powerpoint/2010/main" val="3709885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Automated Visual Inspection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19" y="1635326"/>
            <a:ext cx="3620667" cy="476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66" y="1600200"/>
            <a:ext cx="1474334" cy="4982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468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Automated Visual Inspection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1408"/>
            <a:ext cx="4560907" cy="4844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1524000"/>
            <a:ext cx="1511658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726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Microwave Band: Radar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849437"/>
            <a:ext cx="8258175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705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Radio Band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6075"/>
            <a:ext cx="7186612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445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Ultrasound Imaging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600200"/>
            <a:ext cx="8185150" cy="49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140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Processing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13" name="Picture 25" descr="small-eml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7988300" cy="200262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47673" y="5334000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Stitching</a:t>
            </a:r>
          </a:p>
        </p:txBody>
      </p:sp>
      <p:grpSp>
        <p:nvGrpSpPr>
          <p:cNvPr id="15" name="Group 24"/>
          <p:cNvGrpSpPr>
            <a:grpSpLocks/>
          </p:cNvGrpSpPr>
          <p:nvPr/>
        </p:nvGrpSpPr>
        <p:grpSpPr bwMode="auto">
          <a:xfrm>
            <a:off x="2590800" y="1981200"/>
            <a:ext cx="5797550" cy="1022350"/>
            <a:chOff x="2012" y="1200"/>
            <a:chExt cx="3652" cy="644"/>
          </a:xfrm>
        </p:grpSpPr>
        <p:pic>
          <p:nvPicPr>
            <p:cNvPr id="16" name="Picture 17" descr="small-P10100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small-P10100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9" descr="small-P10100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0" descr="small-P101003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1" descr="small-P101003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2" descr="small-P101003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3" descr="small-P101003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1295401" y="6019800"/>
            <a:ext cx="723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b="1" dirty="0" err="1"/>
              <a:t>Vaibhav</a:t>
            </a:r>
            <a:r>
              <a:rPr lang="en-US" b="1" dirty="0"/>
              <a:t> </a:t>
            </a:r>
            <a:r>
              <a:rPr lang="en-US" b="1" dirty="0" err="1"/>
              <a:t>Vaish</a:t>
            </a:r>
            <a:r>
              <a:rPr lang="en-US" b="1" dirty="0"/>
              <a:t>, </a:t>
            </a:r>
            <a:r>
              <a:rPr lang="en-US" dirty="0"/>
              <a:t>Stanford CS223B Computer Vision, Winter 2007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Processing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33600"/>
            <a:ext cx="25400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3600"/>
            <a:ext cx="2540000" cy="292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22251"/>
            <a:ext cx="2540000" cy="292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5100935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Morphing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680998" y="6096000"/>
            <a:ext cx="3948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https://github.com/cirbuk/face-morphing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10613" y="609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688999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Processing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12900"/>
            <a:ext cx="6553200" cy="410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5520" y="5715000"/>
            <a:ext cx="467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Blurring for Privacy Protection</a:t>
            </a:r>
          </a:p>
        </p:txBody>
      </p:sp>
    </p:spTree>
    <p:extLst>
      <p:ext uri="{BB962C8B-B14F-4D97-AF65-F5344CB8AC3E}">
        <p14:creationId xmlns:p14="http://schemas.microsoft.com/office/powerpoint/2010/main" val="3800425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Processing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534791"/>
            <a:ext cx="4734243" cy="4217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46185" y="5715000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Inpainting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62813" y="61722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76600" y="617220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http://graphics.cs.cmu.edu/projects/scene-completion/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4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Processing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" y="1900535"/>
            <a:ext cx="3820160" cy="2865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0535"/>
            <a:ext cx="3820160" cy="28651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46185" y="4796135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</a:t>
            </a:r>
            <a:r>
              <a:rPr lang="en-US" sz="2400" dirty="0" err="1"/>
              <a:t>Dehazing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986813" y="59436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00" y="594360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http://san-santra.github.io/comp_t18/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  <a:effectLst/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 </a:t>
            </a:r>
            <a:r>
              <a:rPr lang="en-US" sz="2800" b="1" dirty="0">
                <a:solidFill>
                  <a:srgbClr val="1338AD"/>
                </a:solidFill>
                <a:latin typeface="Franklin Gothic Book" pitchFamily="34" charset="0"/>
              </a:rPr>
              <a:t>Knowledge of Signals and Systems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b="1" dirty="0">
                <a:solidFill>
                  <a:srgbClr val="1338AD"/>
                </a:solidFill>
                <a:latin typeface="Franklin Gothic Book" pitchFamily="34" charset="0"/>
              </a:rPr>
              <a:t>Linear Algebra: </a:t>
            </a:r>
          </a:p>
          <a:p>
            <a:pPr marL="731520" lvl="1" indent="-457200">
              <a:buAutoNum type="arabicPeriod"/>
            </a:pPr>
            <a:r>
              <a:rPr lang="en-US" sz="2400" dirty="0"/>
              <a:t>Matrices, Matrix Operations  </a:t>
            </a:r>
          </a:p>
          <a:p>
            <a:pPr marL="731520" lvl="1" indent="-457200">
              <a:buAutoNum type="arabicPeriod"/>
            </a:pPr>
            <a:r>
              <a:rPr lang="en-US" sz="2400" dirty="0"/>
              <a:t>Determinants, System of Linear Equations</a:t>
            </a:r>
          </a:p>
          <a:p>
            <a:pPr marL="731520" lvl="1" indent="-457200">
              <a:buAutoNum type="arabicPeriod"/>
            </a:pPr>
            <a:r>
              <a:rPr lang="en-US" sz="2400" dirty="0"/>
              <a:t>Eigen Values, Eigen Vectors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</a:t>
            </a:r>
            <a:r>
              <a:rPr lang="en-US" sz="2800" b="1" dirty="0">
                <a:solidFill>
                  <a:srgbClr val="1338AD"/>
                </a:solidFill>
                <a:latin typeface="Franklin Gothic Book" pitchFamily="34" charset="0"/>
              </a:rPr>
              <a:t>Probability and Statistics: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Probability density function, Probability distribution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Mean, variance, co-variance, correlation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Priors, Posteriors, Likelihoods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Gaussian Distribution </a:t>
            </a: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dirty="0"/>
              <a:t> </a:t>
            </a:r>
            <a:r>
              <a:rPr lang="en-US" sz="2800" b="1" dirty="0">
                <a:solidFill>
                  <a:srgbClr val="1338AD"/>
                </a:solidFill>
                <a:latin typeface="Franklin Gothic Book" pitchFamily="34" charset="0"/>
              </a:rPr>
              <a:t>Good programming skills</a:t>
            </a:r>
            <a:endParaRPr lang="en-US" sz="2400" b="1" dirty="0">
              <a:solidFill>
                <a:srgbClr val="1338AD"/>
              </a:solidFill>
              <a:latin typeface="Franklin Gothic Book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25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Processing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5791200" cy="386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6600" y="5638800"/>
            <a:ext cx="2456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Retargeting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6248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6260068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https://github.com/davidirobinson/image-retargeting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71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46CEA"/>
                </a:solidFill>
              </a:rPr>
              <a:t>Key Steps in DIP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76800" y="1532107"/>
            <a:ext cx="19050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81800" y="2514600"/>
            <a:ext cx="18288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58000" y="4038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058025" y="1647825"/>
            <a:ext cx="590550" cy="9906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706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432548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44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46CEA"/>
                </a:solidFill>
              </a:rPr>
              <a:t>Key Steps in DIP: Image Acquisition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76800" y="1532107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EC94C4"/>
          </a:solidFill>
          <a:ln>
            <a:solidFill>
              <a:srgbClr val="EC94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0" y="2514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58000" y="4038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019925" y="1609725"/>
            <a:ext cx="590550" cy="10668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706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432548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18" y="2534156"/>
            <a:ext cx="4235182" cy="2952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09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46CEA"/>
                </a:solidFill>
              </a:rPr>
              <a:t>Key Steps in DIP: Image Enhancement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76800" y="1532107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EC94C4"/>
          </a:solidFill>
          <a:ln>
            <a:solidFill>
              <a:srgbClr val="EC94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0" y="2514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58000" y="4038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019925" y="1609725"/>
            <a:ext cx="590550" cy="10668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706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432548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18288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19400"/>
            <a:ext cx="1828800" cy="18288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4343400" y="3619500"/>
            <a:ext cx="489204" cy="266700"/>
          </a:xfrm>
          <a:prstGeom prst="rightArrow">
            <a:avLst/>
          </a:prstGeom>
          <a:solidFill>
            <a:srgbClr val="EC94C4"/>
          </a:solidFill>
          <a:ln w="0">
            <a:solidFill>
              <a:srgbClr val="EC9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6713" y="47244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38AD"/>
                </a:solidFill>
                <a:latin typeface="+mj-lt"/>
              </a:rPr>
              <a:t>Example: Contrast Stretching</a:t>
            </a:r>
          </a:p>
        </p:txBody>
      </p:sp>
    </p:spTree>
    <p:extLst>
      <p:ext uri="{BB962C8B-B14F-4D97-AF65-F5344CB8AC3E}">
        <p14:creationId xmlns:p14="http://schemas.microsoft.com/office/powerpoint/2010/main" val="3460988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46CEA"/>
                </a:solidFill>
              </a:rPr>
              <a:t>Key Steps in DIP: Image Restoration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76800" y="1532107"/>
            <a:ext cx="19050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EC94C4"/>
          </a:solidFill>
          <a:ln>
            <a:solidFill>
              <a:srgbClr val="EC94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0" y="2514600"/>
            <a:ext cx="20574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58000" y="4038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096125" y="1685925"/>
            <a:ext cx="590550" cy="9144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706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432548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81400"/>
            <a:ext cx="245074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2514600"/>
            <a:ext cx="2431056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90507" y="45720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38AD"/>
                </a:solidFill>
                <a:latin typeface="+mj-lt"/>
              </a:rPr>
              <a:t>Example: Noise</a:t>
            </a:r>
          </a:p>
          <a:p>
            <a:r>
              <a:rPr lang="en-US" dirty="0">
                <a:solidFill>
                  <a:srgbClr val="1338AD"/>
                </a:solidFill>
                <a:latin typeface="+mj-lt"/>
              </a:rPr>
              <a:t>Removal</a:t>
            </a:r>
          </a:p>
        </p:txBody>
      </p:sp>
    </p:spTree>
    <p:extLst>
      <p:ext uri="{BB962C8B-B14F-4D97-AF65-F5344CB8AC3E}">
        <p14:creationId xmlns:p14="http://schemas.microsoft.com/office/powerpoint/2010/main" val="882474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Key Steps in DIP: Morphological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76800" y="1532107"/>
            <a:ext cx="1905000" cy="838200"/>
          </a:xfrm>
          <a:prstGeom prst="roundRect">
            <a:avLst/>
          </a:prstGeom>
          <a:solidFill>
            <a:srgbClr val="EC94C4"/>
          </a:solidFill>
          <a:ln>
            <a:solidFill>
              <a:srgbClr val="EC94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0" y="2514600"/>
            <a:ext cx="19050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81800" y="4038600"/>
            <a:ext cx="19812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134225" y="1724025"/>
            <a:ext cx="590550" cy="8382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706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432548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468880"/>
            <a:ext cx="3356020" cy="3017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53000" y="25146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38AD"/>
                </a:solidFill>
                <a:latin typeface="+mj-lt"/>
              </a:rPr>
              <a:t>Extract attributes</a:t>
            </a:r>
          </a:p>
        </p:txBody>
      </p:sp>
    </p:spTree>
    <p:extLst>
      <p:ext uri="{BB962C8B-B14F-4D97-AF65-F5344CB8AC3E}">
        <p14:creationId xmlns:p14="http://schemas.microsoft.com/office/powerpoint/2010/main" val="1172552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46CEA"/>
                </a:solidFill>
              </a:rPr>
              <a:t>Key Steps in DIP: Segmentation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76800" y="1532107"/>
            <a:ext cx="19050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0" y="2514600"/>
            <a:ext cx="1905000" cy="838200"/>
          </a:xfrm>
          <a:prstGeom prst="roundRect">
            <a:avLst/>
          </a:prstGeom>
          <a:solidFill>
            <a:srgbClr val="EC94C4"/>
          </a:solidFill>
          <a:ln>
            <a:solidFill>
              <a:srgbClr val="EC94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58000" y="4038600"/>
            <a:ext cx="19812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096125" y="1685925"/>
            <a:ext cx="590550" cy="9144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706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432548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16" y="2863766"/>
            <a:ext cx="1821684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63766"/>
            <a:ext cx="1828800" cy="18288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4311396" y="3619500"/>
            <a:ext cx="489204" cy="266700"/>
          </a:xfrm>
          <a:prstGeom prst="rightArrow">
            <a:avLst/>
          </a:prstGeom>
          <a:solidFill>
            <a:srgbClr val="EC94C4"/>
          </a:solidFill>
          <a:ln w="0">
            <a:solidFill>
              <a:srgbClr val="EC9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667000" y="473606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38AD"/>
                </a:solidFill>
                <a:latin typeface="+mj-lt"/>
              </a:rPr>
              <a:t>Divide image in constituent regions</a:t>
            </a:r>
          </a:p>
        </p:txBody>
      </p:sp>
    </p:spTree>
    <p:extLst>
      <p:ext uri="{BB962C8B-B14F-4D97-AF65-F5344CB8AC3E}">
        <p14:creationId xmlns:p14="http://schemas.microsoft.com/office/powerpoint/2010/main" val="2126699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46CEA"/>
                </a:solidFill>
              </a:rPr>
              <a:t>Key Steps in DIP: Rep. &amp; Des.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76800" y="1532107"/>
            <a:ext cx="19050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0" y="2514600"/>
            <a:ext cx="19050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81800" y="4038600"/>
            <a:ext cx="1981200" cy="838200"/>
          </a:xfrm>
          <a:prstGeom prst="roundRect">
            <a:avLst/>
          </a:prstGeom>
          <a:solidFill>
            <a:srgbClr val="EC94C4"/>
          </a:solidFill>
          <a:ln>
            <a:solidFill>
              <a:srgbClr val="EC94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058025" y="1647825"/>
            <a:ext cx="590550" cy="9906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706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432548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438401"/>
            <a:ext cx="3390900" cy="283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54169" y="519326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38AD"/>
                </a:solidFill>
                <a:latin typeface="+mj-lt"/>
              </a:rPr>
              <a:t>Image regions transformed</a:t>
            </a:r>
          </a:p>
        </p:txBody>
      </p:sp>
    </p:spTree>
    <p:extLst>
      <p:ext uri="{BB962C8B-B14F-4D97-AF65-F5344CB8AC3E}">
        <p14:creationId xmlns:p14="http://schemas.microsoft.com/office/powerpoint/2010/main" val="1651013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46CEA"/>
                </a:solidFill>
              </a:rPr>
              <a:t>Key Steps in DIP: Object Recognition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00600" y="1532107"/>
            <a:ext cx="19050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0" y="2514600"/>
            <a:ext cx="18288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81800" y="4038600"/>
            <a:ext cx="19812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EC94C4"/>
          </a:solidFill>
          <a:ln>
            <a:solidFill>
              <a:srgbClr val="EC94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019925" y="1609725"/>
            <a:ext cx="590550" cy="10668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706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432548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28900"/>
            <a:ext cx="4208828" cy="19202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40824" y="4572000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38AD"/>
                </a:solidFill>
                <a:latin typeface="+mj-lt"/>
              </a:rPr>
              <a:t>The third image is the correlation </a:t>
            </a:r>
          </a:p>
          <a:p>
            <a:r>
              <a:rPr lang="en-US" dirty="0">
                <a:solidFill>
                  <a:srgbClr val="1338AD"/>
                </a:solidFill>
                <a:latin typeface="+mj-lt"/>
              </a:rPr>
              <a:t>coefficient of the first two images</a:t>
            </a:r>
          </a:p>
        </p:txBody>
      </p:sp>
    </p:spTree>
    <p:extLst>
      <p:ext uri="{BB962C8B-B14F-4D97-AF65-F5344CB8AC3E}">
        <p14:creationId xmlns:p14="http://schemas.microsoft.com/office/powerpoint/2010/main" val="566563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46CEA"/>
                </a:solidFill>
              </a:rPr>
              <a:t>Key Steps in DIP: Image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00600" y="1532107"/>
            <a:ext cx="19050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0" y="2514600"/>
            <a:ext cx="18288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81800" y="4038600"/>
            <a:ext cx="19812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rgbClr val="EC94C4"/>
          </a:solidFill>
          <a:ln>
            <a:solidFill>
              <a:srgbClr val="EC94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019925" y="1609725"/>
            <a:ext cx="590550" cy="10668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5468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546847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68880"/>
            <a:ext cx="3849991" cy="256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52600" y="4953000"/>
            <a:ext cx="5511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338AD"/>
                </a:solidFill>
              </a:rPr>
              <a:t>Two JPEG compression and reconstruction, difference with </a:t>
            </a:r>
          </a:p>
          <a:p>
            <a:r>
              <a:rPr lang="en-US" sz="1600" dirty="0">
                <a:solidFill>
                  <a:srgbClr val="1338AD"/>
                </a:solidFill>
              </a:rPr>
              <a:t>original image, and a zoomed portion of the reconstructed image</a:t>
            </a:r>
          </a:p>
        </p:txBody>
      </p:sp>
    </p:spTree>
    <p:extLst>
      <p:ext uri="{BB962C8B-B14F-4D97-AF65-F5344CB8AC3E}">
        <p14:creationId xmlns:p14="http://schemas.microsoft.com/office/powerpoint/2010/main" val="349241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Course Topics: Sub-topics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b="1" dirty="0">
                <a:solidFill>
                  <a:srgbClr val="1338AD"/>
                </a:solidFill>
                <a:latin typeface="Franklin Gothic Book" pitchFamily="34" charset="0"/>
              </a:rPr>
              <a:t>Unit-1: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Introduction</a:t>
            </a:r>
          </a:p>
          <a:p>
            <a:pPr lvl="1"/>
            <a:r>
              <a:rPr lang="en-US" b="1" dirty="0">
                <a:latin typeface="Franklin Gothic Book" pitchFamily="34" charset="0"/>
              </a:rPr>
              <a:t>Introduction to digital image processing, elements of visual perception, image sensing and acquisition, image sampling and quantization, relationship between pixels.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rgbClr val="1338AD"/>
                </a:solidFill>
                <a:latin typeface="Franklin Gothic Book" pitchFamily="34" charset="0"/>
              </a:rPr>
              <a:t>Unit-2</a:t>
            </a:r>
            <a:r>
              <a:rPr lang="en-US" dirty="0">
                <a:solidFill>
                  <a:srgbClr val="1338AD"/>
                </a:solidFill>
                <a:latin typeface="Franklin Gothic Book" pitchFamily="34" charset="0"/>
              </a:rPr>
              <a:t>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Image Enhancement in Spatial Domain</a:t>
            </a:r>
            <a:endParaRPr lang="en-US" b="1" dirty="0">
              <a:solidFill>
                <a:srgbClr val="1338AD"/>
              </a:solidFill>
              <a:latin typeface="Franklin Gothic Book" pitchFamily="34" charset="0"/>
            </a:endParaRPr>
          </a:p>
          <a:p>
            <a:pPr lvl="1"/>
            <a:r>
              <a:rPr lang="en-US" b="1" dirty="0">
                <a:latin typeface="Franklin Gothic Book" pitchFamily="34" charset="0"/>
              </a:rPr>
              <a:t>Gray level transformations, histogram processing, spatial filters, smoothing and sharpening in spatial domain.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rgbClr val="1338AD"/>
                </a:solidFill>
                <a:latin typeface="Franklin Gothic Book" pitchFamily="34" charset="0"/>
              </a:rPr>
              <a:t>Unit-3</a:t>
            </a:r>
            <a:r>
              <a:rPr lang="en-US" dirty="0">
                <a:solidFill>
                  <a:srgbClr val="1338AD"/>
                </a:solidFill>
                <a:latin typeface="Franklin Gothic Book" pitchFamily="34" charset="0"/>
              </a:rPr>
              <a:t>:</a:t>
            </a:r>
            <a:r>
              <a:rPr lang="en-US" dirty="0">
                <a:latin typeface="Franklin Gothic Book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Image Enhancement in Frequency Domain</a:t>
            </a:r>
            <a:endParaRPr lang="en-US" dirty="0"/>
          </a:p>
          <a:p>
            <a:pPr lvl="1"/>
            <a:r>
              <a:rPr lang="en-US" b="1" dirty="0">
                <a:latin typeface="Franklin Gothic Book" pitchFamily="34" charset="0"/>
              </a:rPr>
              <a:t>1-D Fourier transform and its inverse, 2-D discrete Fourier transform, discrete cosine transform, low pass filters, high pass filters, smoothing and sharpening in frequency domain. </a:t>
            </a:r>
            <a:endParaRPr lang="en-US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32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446CEA"/>
                </a:solidFill>
              </a:rPr>
              <a:t>Key Steps in DIP: Colour Image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33400"/>
            <a:ext cx="990600" cy="990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76799" y="1532107"/>
            <a:ext cx="1933575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Morphological 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4114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5908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Enhancement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8400" y="15240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Restoration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0" y="2514600"/>
            <a:ext cx="19050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58000" y="4038600"/>
            <a:ext cx="20574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Description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58000" y="5562600"/>
            <a:ext cx="1752600" cy="8382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5638800"/>
            <a:ext cx="1752600" cy="838200"/>
          </a:xfrm>
          <a:prstGeom prst="ellipse">
            <a:avLst/>
          </a:prstGeom>
          <a:solidFill>
            <a:srgbClr val="7AE155"/>
          </a:solidFill>
          <a:ln>
            <a:solidFill>
              <a:srgbClr val="7AE1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Problem Domain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90800" y="5562600"/>
            <a:ext cx="1752600" cy="838200"/>
          </a:xfrm>
          <a:prstGeom prst="roundRect">
            <a:avLst/>
          </a:prstGeom>
          <a:solidFill>
            <a:srgbClr val="EC94C4"/>
          </a:solidFill>
          <a:ln>
            <a:solidFill>
              <a:srgbClr val="EC94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Colour Image Processing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00600" y="5562600"/>
            <a:ext cx="17526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" rIns="0" b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Image Compression</a:t>
            </a:r>
          </a:p>
        </p:txBody>
      </p:sp>
      <p:sp>
        <p:nvSpPr>
          <p:cNvPr id="34" name="Bent Arrow 33"/>
          <p:cNvSpPr/>
          <p:nvPr/>
        </p:nvSpPr>
        <p:spPr>
          <a:xfrm>
            <a:off x="1295401" y="1828800"/>
            <a:ext cx="1066799" cy="59055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11396" y="1790700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5400000">
            <a:off x="7096125" y="1609725"/>
            <a:ext cx="590550" cy="1066800"/>
          </a:xfrm>
          <a:prstGeom prst="ben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11079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6200000">
            <a:off x="1107948" y="5184648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70648" y="3616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432548" y="5140452"/>
            <a:ext cx="489204" cy="266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524125"/>
            <a:ext cx="44767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3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Unit-1: Introduction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Pct val="120000"/>
              <a:buNone/>
            </a:pPr>
            <a:r>
              <a:rPr lang="en-US" dirty="0"/>
              <a:t> 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Sub-topics: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Introduction to Digital Image Processing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1338AD"/>
                </a:solidFill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Elements of Visual Perception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Image Sensing and Acquisition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Image Sampling and Quantization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Relationship between pixels</a:t>
            </a:r>
          </a:p>
          <a:p>
            <a:pPr marL="0" lvl="1" indent="0">
              <a:lnSpc>
                <a:spcPct val="150000"/>
              </a:lnSpc>
              <a:buSzPct val="120000"/>
              <a:buNone/>
            </a:pPr>
            <a:endParaRPr lang="en-US" sz="2800" b="1" dirty="0">
              <a:solidFill>
                <a:srgbClr val="1338AD"/>
              </a:solidFill>
              <a:latin typeface="Baskerville Old Face" pitchFamily="18" charset="0"/>
              <a:ea typeface="Arial Unicode MS" pitchFamily="34" charset="-128"/>
              <a:cs typeface="Times New Roman" pitchFamily="18" charset="0"/>
            </a:endParaRPr>
          </a:p>
          <a:p>
            <a:pPr marL="0" indent="0">
              <a:buSzPct val="120000"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6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Elements of Visual Perception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29711"/>
            <a:ext cx="4648200" cy="492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3601" y="1447800"/>
            <a:ext cx="436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  <a:cs typeface="Times New Roman" pitchFamily="18" charset="0"/>
              </a:rPr>
              <a:t>Structure of the Human Eye</a:t>
            </a:r>
          </a:p>
        </p:txBody>
      </p:sp>
    </p:spTree>
    <p:extLst>
      <p:ext uri="{BB962C8B-B14F-4D97-AF65-F5344CB8AC3E}">
        <p14:creationId xmlns:p14="http://schemas.microsoft.com/office/powerpoint/2010/main" val="3482061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Elements of Visual Perception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8136332" cy="173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3601" y="1447800"/>
            <a:ext cx="4318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  <a:cs typeface="Times New Roman" pitchFamily="18" charset="0"/>
              </a:rPr>
              <a:t>Image Formation in the Eye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4191000"/>
                <a:ext cx="7848600" cy="1732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lphaLcPeriod"/>
                </a:pPr>
                <a:r>
                  <a:rPr lang="en-US" sz="2400" dirty="0">
                    <a:latin typeface="Baskerville Old Face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h</m:t>
                    </m:r>
                  </m:oMath>
                </a14:m>
                <a:r>
                  <a:rPr lang="en-US" sz="2400" dirty="0">
                    <a:latin typeface="Baskerville Old Face" pitchFamily="18" charset="0"/>
                  </a:rPr>
                  <a:t> is the height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𝑚𝑚</m:t>
                    </m:r>
                  </m:oMath>
                </a14:m>
                <a:r>
                  <a:rPr lang="en-US" sz="2400" dirty="0">
                    <a:latin typeface="Baskerville Old Face" pitchFamily="18" charset="0"/>
                  </a:rPr>
                  <a:t> of the that object  in the retinal image then the figure yields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100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h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17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⇒</m:t>
                    </m:r>
                    <m:r>
                      <a:rPr lang="en-US" sz="2400" b="0" i="1" smtClean="0">
                        <a:latin typeface="Cambria Math"/>
                      </a:rPr>
                      <m:t>h</m:t>
                    </m:r>
                    <m:r>
                      <a:rPr lang="en-US" sz="2400" b="0" i="1" smtClean="0">
                        <a:latin typeface="Cambria Math"/>
                      </a:rPr>
                      <m:t>=2.55 </m:t>
                    </m:r>
                    <m:r>
                      <a:rPr lang="en-US" sz="2400" b="0" i="1" smtClean="0">
                        <a:latin typeface="Cambria Math"/>
                      </a:rPr>
                      <m:t>𝑚𝑚</m:t>
                    </m:r>
                    <m:r>
                      <a:rPr lang="en-US" sz="2400" b="0" i="1" smtClean="0">
                        <a:latin typeface="Cambria Math"/>
                      </a:rPr>
                      <m:t>.</m:t>
                    </m:r>
                  </m:oMath>
                </a14:m>
                <a:endParaRPr lang="en-US" sz="2400" dirty="0">
                  <a:latin typeface="Baskerville Old Face" pitchFamily="18" charset="0"/>
                </a:endParaRPr>
              </a:p>
              <a:p>
                <a:pPr marL="457200" indent="-457200">
                  <a:buFont typeface="+mj-lt"/>
                  <a:buAutoNum type="alphaLcPeriod"/>
                </a:pPr>
                <a:r>
                  <a:rPr lang="en-US" sz="2400" dirty="0">
                    <a:latin typeface="Baskerville Old Face" pitchFamily="18" charset="0"/>
                  </a:rPr>
                  <a:t>The retinal image is reflected primarily in the area of the fovea.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191000"/>
                <a:ext cx="7848600" cy="1732590"/>
              </a:xfrm>
              <a:prstGeom prst="rect">
                <a:avLst/>
              </a:prstGeom>
              <a:blipFill rotWithShape="1">
                <a:blip r:embed="rId4"/>
                <a:stretch>
                  <a:fillRect l="-1009" t="-2465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15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Unit-1: Introduction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Pct val="120000"/>
              <a:buNone/>
            </a:pPr>
            <a:r>
              <a:rPr lang="en-US" dirty="0"/>
              <a:t> 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Sub-topics: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Introduction to Digital Image Processing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Elements of Visual Perception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1338AD"/>
                </a:solidFill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Image Sensing and Acquisition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Image Sampling and Quantization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Relationship between pixels</a:t>
            </a:r>
          </a:p>
          <a:p>
            <a:pPr marL="0" lvl="1" indent="0">
              <a:lnSpc>
                <a:spcPct val="150000"/>
              </a:lnSpc>
              <a:buSzPct val="120000"/>
              <a:buNone/>
            </a:pPr>
            <a:endParaRPr lang="en-US" sz="2800" b="1" dirty="0">
              <a:solidFill>
                <a:srgbClr val="1338AD"/>
              </a:solidFill>
              <a:latin typeface="Baskerville Old Face" pitchFamily="18" charset="0"/>
              <a:ea typeface="Arial Unicode MS" pitchFamily="34" charset="-128"/>
              <a:cs typeface="Times New Roman" pitchFamily="18" charset="0"/>
            </a:endParaRPr>
          </a:p>
          <a:p>
            <a:pPr marL="0" indent="0">
              <a:buSzPct val="120000"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6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Sensing and Acquisition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447800"/>
            <a:ext cx="8807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  <a:cs typeface="Times New Roman" pitchFamily="18" charset="0"/>
              </a:rPr>
              <a:t>Image Acquisition using Sensor Strips and Sensor Arrays 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038350"/>
            <a:ext cx="4172713" cy="44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38362"/>
            <a:ext cx="990600" cy="121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135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Sensing and Acquisition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601" y="1447800"/>
            <a:ext cx="4134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  <a:cs typeface="Times New Roman" pitchFamily="18" charset="0"/>
              </a:rPr>
              <a:t>Image Acquisition Process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233" y="2047874"/>
            <a:ext cx="6164767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085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Sensing and Acquisition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601" y="1447800"/>
            <a:ext cx="519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  <a:cs typeface="Times New Roman" pitchFamily="18" charset="0"/>
              </a:rPr>
              <a:t>A Simple Image Formation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2209800"/>
                <a:ext cx="78486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</a:rPr>
                        <m:t>𝒊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∗</m:t>
                      </m:r>
                      <m:r>
                        <a:rPr lang="en-US" sz="2400" b="1" i="1" smtClean="0">
                          <a:latin typeface="Cambria Math"/>
                        </a:rPr>
                        <m:t>𝒓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latin typeface="Cambria Math"/>
                        </a:rPr>
                        <m:t>𝒙</m:t>
                      </m:r>
                      <m:r>
                        <a:rPr lang="en-US" sz="2400" b="1" i="1" smtClean="0">
                          <a:latin typeface="Cambria Math"/>
                        </a:rPr>
                        <m:t>,</m:t>
                      </m:r>
                      <m:r>
                        <a:rPr lang="en-US" sz="2400" b="1" i="1" smtClean="0">
                          <a:latin typeface="Cambria Math"/>
                        </a:rPr>
                        <m:t>𝒚</m:t>
                      </m:r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: 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intensity at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𝒚</m:t>
                        </m:r>
                      </m:e>
                    </m:d>
                  </m:oMath>
                </a14:m>
                <a:endParaRPr lang="en-US" sz="2400" b="1" dirty="0"/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𝒊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:</m:t>
                    </m:r>
                    <m:r>
                      <a:rPr lang="en-US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illumination at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𝒚</m:t>
                        </m:r>
                      </m:e>
                    </m:d>
                  </m:oMath>
                </a14:m>
                <a:endParaRPr lang="en-US" sz="2400" b="1" dirty="0"/>
              </a:p>
              <a:p>
                <a:r>
                  <a:rPr lang="en-US" sz="2400" dirty="0">
                    <a:solidFill>
                      <a:srgbClr val="356BE3"/>
                    </a:solidFill>
                    <a:latin typeface="Times New Roman" pitchFamily="18" charset="0"/>
                    <a:cs typeface="Times New Roman" pitchFamily="18" charset="0"/>
                  </a:rPr>
                  <a:t>(the amount of source illumination incident on the scene)</a:t>
                </a:r>
                <a:endParaRPr lang="en-US" sz="2400" b="0" dirty="0">
                  <a:solidFill>
                    <a:srgbClr val="356BE3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𝒓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2400" b="1" i="1" smtClean="0">
                        <a:latin typeface="Cambria Math"/>
                      </a:rPr>
                      <m:t>:</m:t>
                    </m:r>
                    <m:r>
                      <a:rPr lang="en-US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reflectance at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𝒚</m:t>
                        </m:r>
                      </m:e>
                    </m:d>
                  </m:oMath>
                </a14:m>
                <a:endParaRPr lang="en-US" sz="2400" b="1" dirty="0"/>
              </a:p>
              <a:p>
                <a:r>
                  <a:rPr lang="en-US" sz="2400" dirty="0">
                    <a:solidFill>
                      <a:srgbClr val="356BE3"/>
                    </a:solidFill>
                    <a:latin typeface="Times New Roman" pitchFamily="18" charset="0"/>
                    <a:cs typeface="Times New Roman" pitchFamily="18" charset="0"/>
                  </a:rPr>
                  <a:t>(the amount of illumination reflected by the object)</a:t>
                </a:r>
              </a:p>
              <a:p>
                <a:endParaRPr lang="en-US" sz="2400" dirty="0">
                  <a:solidFill>
                    <a:srgbClr val="356BE3"/>
                  </a:solidFill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b="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here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701"/>
                        </a:solidFill>
                        <a:latin typeface="Cambria Math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701"/>
                        </a:solidFill>
                        <a:latin typeface="Cambria Math"/>
                      </a:rPr>
                      <m:t>&lt;</m:t>
                    </m:r>
                    <m:r>
                      <a:rPr lang="en-US" sz="2400" b="1" i="1" smtClean="0">
                        <a:solidFill>
                          <a:srgbClr val="FF0701"/>
                        </a:solidFill>
                        <a:latin typeface="Cambria Math"/>
                      </a:rPr>
                      <m:t>𝒊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70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701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rgbClr val="FF070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FF0701"/>
                            </a:solidFill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701"/>
                        </a:solidFill>
                        <a:latin typeface="Cambria Math"/>
                      </a:rPr>
                      <m:t>&lt;</m:t>
                    </m:r>
                    <m:r>
                      <a:rPr lang="en-US" sz="2400" b="1" dirty="0" smtClean="0">
                        <a:solidFill>
                          <a:srgbClr val="FF0701"/>
                        </a:solidFill>
                        <a:latin typeface="Cambria Math"/>
                      </a:rPr>
                      <m:t>∞</m:t>
                    </m:r>
                  </m:oMath>
                </a14:m>
                <a:r>
                  <a:rPr lang="en-US" sz="2400" dirty="0">
                    <a:solidFill>
                      <a:srgbClr val="356BE3"/>
                    </a:solidFill>
                  </a:rPr>
                  <a:t>  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en-US" sz="2400" dirty="0">
                    <a:solidFill>
                      <a:srgbClr val="356BE3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701"/>
                        </a:solidFill>
                        <a:latin typeface="Cambria Math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701"/>
                        </a:solidFill>
                        <a:latin typeface="Cambria Math"/>
                      </a:rPr>
                      <m:t>&lt;</m:t>
                    </m:r>
                    <m:r>
                      <a:rPr lang="en-US" sz="2400" b="1" i="1" smtClean="0">
                        <a:solidFill>
                          <a:srgbClr val="FF0701"/>
                        </a:solidFill>
                        <a:latin typeface="Cambria Math"/>
                      </a:rPr>
                      <m:t>𝒓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70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701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rgbClr val="FF070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FF0701"/>
                            </a:solidFill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701"/>
                        </a:solidFill>
                        <a:latin typeface="Cambria Math"/>
                      </a:rPr>
                      <m:t>&lt;</m:t>
                    </m:r>
                    <m:r>
                      <a:rPr lang="en-US" sz="2400" b="1" i="1" smtClean="0">
                        <a:solidFill>
                          <a:srgbClr val="FF070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356BE3"/>
                  </a:solidFill>
                </a:endParaRPr>
              </a:p>
              <a:p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209800"/>
                <a:ext cx="7848600" cy="4154984"/>
              </a:xfrm>
              <a:prstGeom prst="rect">
                <a:avLst/>
              </a:prstGeom>
              <a:blipFill rotWithShape="1">
                <a:blip r:embed="rId5"/>
                <a:stretch>
                  <a:fillRect l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904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Sensing and Acquisition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601" y="1447800"/>
            <a:ext cx="5648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  <a:cs typeface="Times New Roman" pitchFamily="18" charset="0"/>
              </a:rPr>
              <a:t>Some Typical Ranges of Illumination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209800"/>
            <a:ext cx="7848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US" sz="2400" b="1" dirty="0">
                <a:latin typeface="Franklin Gothic Book" pitchFamily="34" charset="0"/>
                <a:cs typeface="Times New Roman" pitchFamily="18" charset="0"/>
              </a:rPr>
              <a:t>Lumen -  </a:t>
            </a: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a unit of light flow or luminous flux</a:t>
            </a:r>
          </a:p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US" sz="2400" b="1" dirty="0">
                <a:latin typeface="Franklin Gothic Book" pitchFamily="34" charset="0"/>
                <a:cs typeface="Times New Roman" pitchFamily="18" charset="0"/>
              </a:rPr>
              <a:t>Lumen per square meter (lm/m</a:t>
            </a:r>
            <a:r>
              <a:rPr lang="en-US" sz="2400" b="1" baseline="30000" dirty="0">
                <a:latin typeface="Franklin Gothic Book" pitchFamily="34" charset="0"/>
                <a:cs typeface="Times New Roman" pitchFamily="18" charset="0"/>
              </a:rPr>
              <a:t>2</a:t>
            </a:r>
            <a:r>
              <a:rPr lang="en-US" sz="2400" b="1" dirty="0">
                <a:latin typeface="Franklin Gothic Book" pitchFamily="34" charset="0"/>
                <a:cs typeface="Times New Roman" pitchFamily="18" charset="0"/>
              </a:rPr>
              <a:t>) - </a:t>
            </a: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the metric unit of measure for illuminance of a surface</a:t>
            </a:r>
          </a:p>
          <a:p>
            <a:pPr marL="342900" lvl="1" indent="-342900">
              <a:buSzPct val="120000"/>
              <a:buFont typeface="Arial" pitchFamily="34" charset="0"/>
              <a:buChar char="•"/>
            </a:pP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On a clear day, the sun may produce in excess of 90,000 lm/m</a:t>
            </a:r>
            <a:r>
              <a:rPr lang="en-US" sz="2400" baseline="30000" dirty="0">
                <a:latin typeface="Franklin Gothic Book" pitchFamily="34" charset="0"/>
                <a:cs typeface="Times New Roman" pitchFamily="18" charset="0"/>
              </a:rPr>
              <a:t>2</a:t>
            </a: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 of illumination on the surface of the Earth</a:t>
            </a:r>
          </a:p>
          <a:p>
            <a:pPr marL="342900" lvl="1" indent="-342900">
              <a:buSzPct val="120000"/>
              <a:buFont typeface="Arial" pitchFamily="34" charset="0"/>
              <a:buChar char="•"/>
            </a:pP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On a cloudy day, the sun may produce less than 10,000 lm/m</a:t>
            </a:r>
            <a:r>
              <a:rPr lang="en-US" sz="2400" baseline="30000" dirty="0">
                <a:latin typeface="Franklin Gothic Book" pitchFamily="34" charset="0"/>
                <a:cs typeface="Times New Roman" pitchFamily="18" charset="0"/>
              </a:rPr>
              <a:t>2</a:t>
            </a: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 of illumination on the surface of the Earth</a:t>
            </a:r>
          </a:p>
          <a:p>
            <a:pPr marL="342900" lvl="1" indent="-342900">
              <a:buSzPct val="120000"/>
              <a:buFont typeface="Arial" pitchFamily="34" charset="0"/>
              <a:buChar char="•"/>
            </a:pP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On a clear evening, the moon yields about 0.1 lm/m</a:t>
            </a:r>
            <a:r>
              <a:rPr lang="en-US" sz="2400" baseline="30000" dirty="0">
                <a:latin typeface="Franklin Gothic Book" pitchFamily="34" charset="0"/>
                <a:cs typeface="Times New Roman" pitchFamily="18" charset="0"/>
              </a:rPr>
              <a:t>2 </a:t>
            </a: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of illumination </a:t>
            </a:r>
          </a:p>
          <a:p>
            <a:pPr>
              <a:buSzPct val="120000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014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Sensing and Acquisition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601" y="1447800"/>
            <a:ext cx="565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  <a:cs typeface="Times New Roman" pitchFamily="18" charset="0"/>
              </a:rPr>
              <a:t>Some Typical Ranges of Reflectance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209800"/>
            <a:ext cx="784860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90000"/>
              </a:lnSpc>
              <a:buSzPct val="120000"/>
              <a:buFont typeface="Arial" pitchFamily="34" charset="0"/>
              <a:buChar char="•"/>
            </a:pP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0.01 for black velvet</a:t>
            </a:r>
          </a:p>
          <a:p>
            <a:pPr marL="800100" lvl="1" indent="-342900">
              <a:lnSpc>
                <a:spcPct val="90000"/>
              </a:lnSpc>
              <a:buSzPct val="120000"/>
              <a:buFont typeface="Arial" pitchFamily="34" charset="0"/>
              <a:buChar char="•"/>
            </a:pPr>
            <a:endParaRPr lang="en-US" sz="2400" dirty="0">
              <a:latin typeface="Franklin Gothic Book" pitchFamily="34" charset="0"/>
              <a:cs typeface="Times New Roman" pitchFamily="18" charset="0"/>
            </a:endParaRPr>
          </a:p>
          <a:p>
            <a:pPr marL="800100" lvl="1" indent="-342900">
              <a:lnSpc>
                <a:spcPct val="90000"/>
              </a:lnSpc>
              <a:buSzPct val="120000"/>
              <a:buFont typeface="Arial" pitchFamily="34" charset="0"/>
              <a:buChar char="•"/>
            </a:pP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0.65 for stainless steel</a:t>
            </a:r>
          </a:p>
          <a:p>
            <a:pPr marL="800100" lvl="1" indent="-342900">
              <a:lnSpc>
                <a:spcPct val="90000"/>
              </a:lnSpc>
              <a:buSzPct val="120000"/>
              <a:buFont typeface="Arial" pitchFamily="34" charset="0"/>
              <a:buChar char="•"/>
            </a:pPr>
            <a:endParaRPr lang="en-US" sz="2400" dirty="0">
              <a:latin typeface="Franklin Gothic Book" pitchFamily="34" charset="0"/>
              <a:cs typeface="Times New Roman" pitchFamily="18" charset="0"/>
            </a:endParaRPr>
          </a:p>
          <a:p>
            <a:pPr marL="800100" lvl="1" indent="-342900">
              <a:lnSpc>
                <a:spcPct val="90000"/>
              </a:lnSpc>
              <a:buSzPct val="120000"/>
              <a:buFont typeface="Arial" pitchFamily="34" charset="0"/>
              <a:buChar char="•"/>
            </a:pP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0.80 for flat-white wall paint  </a:t>
            </a:r>
          </a:p>
          <a:p>
            <a:pPr marL="800100" lvl="1" indent="-342900">
              <a:lnSpc>
                <a:spcPct val="90000"/>
              </a:lnSpc>
              <a:buSzPct val="120000"/>
              <a:buFont typeface="Arial" pitchFamily="34" charset="0"/>
              <a:buChar char="•"/>
            </a:pPr>
            <a:endParaRPr lang="en-US" sz="2400" dirty="0">
              <a:latin typeface="Franklin Gothic Book" pitchFamily="34" charset="0"/>
              <a:cs typeface="Times New Roman" pitchFamily="18" charset="0"/>
            </a:endParaRPr>
          </a:p>
          <a:p>
            <a:pPr marL="800100" lvl="1" indent="-342900">
              <a:lnSpc>
                <a:spcPct val="90000"/>
              </a:lnSpc>
              <a:buSzPct val="120000"/>
              <a:buFont typeface="Arial" pitchFamily="34" charset="0"/>
              <a:buChar char="•"/>
            </a:pP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0.90 for silver-plated metal</a:t>
            </a:r>
          </a:p>
          <a:p>
            <a:pPr marL="800100" lvl="1" indent="-342900">
              <a:lnSpc>
                <a:spcPct val="90000"/>
              </a:lnSpc>
              <a:buSzPct val="120000"/>
              <a:buFont typeface="Arial" pitchFamily="34" charset="0"/>
              <a:buChar char="•"/>
            </a:pPr>
            <a:endParaRPr lang="en-US" sz="2400" dirty="0">
              <a:latin typeface="Franklin Gothic Book" pitchFamily="34" charset="0"/>
              <a:cs typeface="Times New Roman" pitchFamily="18" charset="0"/>
            </a:endParaRPr>
          </a:p>
          <a:p>
            <a:pPr marL="800100" lvl="1" indent="-342900">
              <a:lnSpc>
                <a:spcPct val="90000"/>
              </a:lnSpc>
              <a:buSzPct val="120000"/>
              <a:buFont typeface="Arial" pitchFamily="34" charset="0"/>
              <a:buChar char="•"/>
            </a:pPr>
            <a:r>
              <a:rPr lang="en-US" sz="2400" dirty="0">
                <a:latin typeface="Franklin Gothic Book" pitchFamily="34" charset="0"/>
                <a:cs typeface="Times New Roman" pitchFamily="18" charset="0"/>
              </a:rPr>
              <a:t>0.93 for snow</a:t>
            </a:r>
          </a:p>
        </p:txBody>
      </p:sp>
    </p:spTree>
    <p:extLst>
      <p:ext uri="{BB962C8B-B14F-4D97-AF65-F5344CB8AC3E}">
        <p14:creationId xmlns:p14="http://schemas.microsoft.com/office/powerpoint/2010/main" val="57801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Course Topics: Sub-topics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791200"/>
          </a:xfrm>
        </p:spPr>
        <p:txBody>
          <a:bodyPr anchor="ctr"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5100" b="1" dirty="0">
                <a:solidFill>
                  <a:srgbClr val="1338AD"/>
                </a:solidFill>
                <a:latin typeface="Franklin Gothic Book" pitchFamily="34" charset="0"/>
              </a:rPr>
              <a:t>Unit-4: </a:t>
            </a:r>
            <a:r>
              <a:rPr lang="en-US" sz="51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Image Restoration and Color Image Processing</a:t>
            </a:r>
          </a:p>
          <a:p>
            <a:pPr lvl="1"/>
            <a:r>
              <a:rPr lang="en-US" sz="4200" b="1" dirty="0">
                <a:latin typeface="Franklin Gothic Book" pitchFamily="34" charset="0"/>
              </a:rPr>
              <a:t>Noise models, spatial domain filtering, frequency domain filtering, estimating degradation function, inverse filtering, Wiener filtering; multi-resolution processing: image pyramids, sub-band coding, </a:t>
            </a:r>
            <a:r>
              <a:rPr lang="en-US" sz="4200" b="1" dirty="0" err="1">
                <a:latin typeface="Franklin Gothic Book" pitchFamily="34" charset="0"/>
              </a:rPr>
              <a:t>Haar</a:t>
            </a:r>
            <a:r>
              <a:rPr lang="en-US" sz="4200" b="1" dirty="0">
                <a:latin typeface="Franklin Gothic Book" pitchFamily="34" charset="0"/>
              </a:rPr>
              <a:t> transform, Wavelet functions, 1-D and 2-D Wavelet transform, fast Wavelet transform; Color image processing: color models, color transformations. Advance algorithms.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5100" b="1" dirty="0">
                <a:solidFill>
                  <a:srgbClr val="1338AD"/>
                </a:solidFill>
                <a:latin typeface="Franklin Gothic Book" pitchFamily="34" charset="0"/>
              </a:rPr>
              <a:t>Unit-5: </a:t>
            </a:r>
            <a:r>
              <a:rPr lang="en-US" sz="51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Image Compression</a:t>
            </a:r>
            <a:endParaRPr lang="en-US" sz="5100" b="1" dirty="0">
              <a:solidFill>
                <a:srgbClr val="1338AD"/>
              </a:solidFill>
              <a:latin typeface="Franklin Gothic Book" pitchFamily="34" charset="0"/>
            </a:endParaRPr>
          </a:p>
          <a:p>
            <a:pPr lvl="1"/>
            <a:r>
              <a:rPr lang="en-US" sz="4200" b="1" dirty="0">
                <a:latin typeface="Franklin Gothic Book" pitchFamily="34" charset="0"/>
              </a:rPr>
              <a:t>Error free compression such as variable length coding, LZW, bit-plane coding, lossless predictive coding, Lossy compression such as Lossy predictive coding, transform coding, Wavelet coding, overview of compression standards. Advance algorithms.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5100" b="1" dirty="0">
                <a:solidFill>
                  <a:srgbClr val="1338AD"/>
                </a:solidFill>
                <a:latin typeface="Franklin Gothic Book" pitchFamily="34" charset="0"/>
              </a:rPr>
              <a:t>Unit-6:</a:t>
            </a:r>
            <a:r>
              <a:rPr lang="en-US" sz="5100" b="1" dirty="0">
                <a:latin typeface="Franklin Gothic Book" pitchFamily="34" charset="0"/>
              </a:rPr>
              <a:t> </a:t>
            </a:r>
            <a:r>
              <a:rPr lang="en-US" sz="51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Morphological Image Processing and Segmentation</a:t>
            </a:r>
            <a:endParaRPr lang="en-US" sz="5100" b="1" dirty="0"/>
          </a:p>
          <a:p>
            <a:pPr lvl="1"/>
            <a:r>
              <a:rPr lang="en-US" sz="4200" b="1" dirty="0">
                <a:latin typeface="Franklin Gothic Book" pitchFamily="34" charset="0"/>
              </a:rPr>
              <a:t>Dilation, erosion, opening, closing, Hit-or-Miss transformation, basic morphological algorithms, image segmentation: segmentation using </a:t>
            </a:r>
            <a:r>
              <a:rPr lang="en-US" sz="4200" b="1" dirty="0" err="1">
                <a:latin typeface="Franklin Gothic Book" pitchFamily="34" charset="0"/>
              </a:rPr>
              <a:t>thresholding</a:t>
            </a:r>
            <a:r>
              <a:rPr lang="en-US" sz="4200" b="1" dirty="0">
                <a:latin typeface="Franklin Gothic Book" pitchFamily="34" charset="0"/>
              </a:rPr>
              <a:t>, region based segmentation, segmentation by morphological watersheds. Advance algorithms. </a:t>
            </a:r>
            <a:endParaRPr lang="en-US" sz="4200" b="1" dirty="0">
              <a:solidFill>
                <a:srgbClr val="0070C0"/>
              </a:solidFill>
              <a:latin typeface="Franklin Gothic Book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03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Unit-1: Introduction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Pct val="120000"/>
              <a:buNone/>
            </a:pPr>
            <a:r>
              <a:rPr lang="en-US" dirty="0"/>
              <a:t> 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Franklin Gothic Book" pitchFamily="34" charset="0"/>
              </a:rPr>
              <a:t>Sub-topics: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Introduction to Digital Image Processing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Elements of Visual Perception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Image Sensing and Acquisition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1338AD"/>
                </a:solidFill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Image Sampling and Quantization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2800" b="1" dirty="0">
                <a:latin typeface="Franklin Gothic Book" pitchFamily="34" charset="0"/>
                <a:ea typeface="Arial Unicode MS" pitchFamily="34" charset="-128"/>
                <a:cs typeface="Times New Roman" pitchFamily="18" charset="0"/>
              </a:rPr>
              <a:t> Relationship between pixels</a:t>
            </a:r>
          </a:p>
          <a:p>
            <a:pPr marL="0" lvl="1" indent="0">
              <a:lnSpc>
                <a:spcPct val="150000"/>
              </a:lnSpc>
              <a:buSzPct val="120000"/>
              <a:buNone/>
            </a:pPr>
            <a:endParaRPr lang="en-US" sz="2800" b="1" dirty="0">
              <a:solidFill>
                <a:srgbClr val="1338AD"/>
              </a:solidFill>
              <a:latin typeface="Baskerville Old Face" pitchFamily="18" charset="0"/>
              <a:ea typeface="Arial Unicode MS" pitchFamily="34" charset="-128"/>
              <a:cs typeface="Times New Roman" pitchFamily="18" charset="0"/>
            </a:endParaRPr>
          </a:p>
          <a:p>
            <a:pPr marL="0" indent="0">
              <a:buSzPct val="120000"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6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Sampling and Quantization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5154364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078" y="1447800"/>
            <a:ext cx="143552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04800" y="4267200"/>
            <a:ext cx="1524000" cy="838200"/>
          </a:xfrm>
          <a:prstGeom prst="wedgeRoundRectCallout">
            <a:avLst>
              <a:gd name="adj1" fmla="val 80926"/>
              <a:gd name="adj2" fmla="val 9605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dirty="0">
                <a:cs typeface="Times New Roman" pitchFamily="18" charset="0"/>
              </a:rPr>
              <a:t>Digitizing the coordinate values</a:t>
            </a: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7315200" y="4953000"/>
            <a:ext cx="1524000" cy="838200"/>
          </a:xfrm>
          <a:prstGeom prst="wedgeRoundRectCallout">
            <a:avLst>
              <a:gd name="adj1" fmla="val -127319"/>
              <a:gd name="adj2" fmla="val 2842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dirty="0">
                <a:cs typeface="Times New Roman" pitchFamily="18" charset="0"/>
              </a:rPr>
              <a:t>Digitizing the amplitude values</a:t>
            </a:r>
          </a:p>
        </p:txBody>
      </p:sp>
    </p:spTree>
    <p:extLst>
      <p:ext uri="{BB962C8B-B14F-4D97-AF65-F5344CB8AC3E}">
        <p14:creationId xmlns:p14="http://schemas.microsoft.com/office/powerpoint/2010/main" val="2296085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Image Sampling and Quantization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6363" y="1600200"/>
            <a:ext cx="6319837" cy="449897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2296085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  <a:effectLst/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sz="280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dirty="0">
                <a:latin typeface="Franklin Gothic Book" pitchFamily="34" charset="0"/>
                <a:ea typeface="Arial Unicode MS" pitchFamily="34" charset="-128"/>
                <a:cs typeface="Arial Unicode MS" pitchFamily="34" charset="-128"/>
              </a:rPr>
              <a:t>Learn different types of image transformations and                               their properties.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ranklin Gothic Book" pitchFamily="34" charset="0"/>
              <a:ea typeface="Arial Unicode MS" pitchFamily="34" charset="-128"/>
              <a:cs typeface="Arial Unicode MS" pitchFamily="34" charset="-128"/>
            </a:endParaRPr>
          </a:p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Franklin Gothic Book" pitchFamily="34" charset="0"/>
                <a:ea typeface="Arial Unicode MS" pitchFamily="34" charset="-128"/>
                <a:cs typeface="Arial Unicode MS" pitchFamily="34" charset="-128"/>
              </a:rPr>
              <a:t> Learn different techniques employed for the        enhancement of images.</a:t>
            </a:r>
          </a:p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Franklin Gothic Book" pitchFamily="34" charset="0"/>
              </a:rPr>
              <a:t> Learn different causes for image degradation and overview of image restoration techniques.</a:t>
            </a:r>
          </a:p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Franklin Gothic Book" pitchFamily="34" charset="0"/>
              </a:rPr>
              <a:t> Understand the need for image compression and to learn the techniques of image compression.</a:t>
            </a:r>
          </a:p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Franklin Gothic Book" pitchFamily="34" charset="0"/>
              </a:rPr>
              <a:t> Learn different feature extraction techniques for image analysis and recognition.</a:t>
            </a:r>
          </a:p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Franklin Gothic Book" pitchFamily="34" charset="0"/>
                <a:ea typeface="Arial Unicode MS" pitchFamily="34" charset="-128"/>
                <a:cs typeface="Arial Unicode MS" pitchFamily="34" charset="-128"/>
              </a:rPr>
              <a:t> Develop any image processing application.</a:t>
            </a:r>
            <a:endParaRPr lang="en-US" dirty="0">
              <a:solidFill>
                <a:srgbClr val="0070C0"/>
              </a:solidFill>
              <a:latin typeface="Franklin Gothic Book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4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  <a:effectLst/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800" dirty="0">
                <a:latin typeface="Franklin Gothic Book" pitchFamily="34" charset="0"/>
              </a:rPr>
              <a:t>Mid-Exam	          20%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latin typeface="Franklin Gothic Book" pitchFamily="34" charset="0"/>
              </a:rPr>
              <a:t>End-Exam                  30%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latin typeface="Franklin Gothic Book" pitchFamily="34" charset="0"/>
              </a:rPr>
              <a:t>Assignments              30%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latin typeface="Franklin Gothic Book" pitchFamily="34" charset="0"/>
              </a:rPr>
              <a:t>Quizzes			20% 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3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446CEA"/>
                </a:solidFill>
              </a:rPr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9600" dirty="0"/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11200" b="1" dirty="0">
                <a:solidFill>
                  <a:srgbClr val="1338AD"/>
                </a:solidFill>
                <a:latin typeface="Franklin Gothic Book" pitchFamily="34" charset="0"/>
              </a:rPr>
              <a:t>Programming Language: </a:t>
            </a:r>
            <a:r>
              <a:rPr lang="en-US" sz="9600" dirty="0">
                <a:latin typeface="Franklin Gothic Book" pitchFamily="34" charset="0"/>
              </a:rPr>
              <a:t>Python, C, C++, Matlab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9600" dirty="0">
                <a:solidFill>
                  <a:srgbClr val="1338AD"/>
                </a:solidFill>
                <a:latin typeface="Franklin Gothic Book" pitchFamily="34" charset="0"/>
              </a:rPr>
              <a:t> </a:t>
            </a:r>
            <a:r>
              <a:rPr lang="en-US" sz="11200" b="1" dirty="0">
                <a:solidFill>
                  <a:srgbClr val="1338AD"/>
                </a:solidFill>
                <a:latin typeface="Franklin Gothic Book" pitchFamily="34" charset="0"/>
              </a:rPr>
              <a:t>Programming Platform: </a:t>
            </a:r>
            <a:r>
              <a:rPr lang="en-US" sz="9600" dirty="0">
                <a:latin typeface="Franklin Gothic Book" pitchFamily="34" charset="0"/>
              </a:rPr>
              <a:t>Google </a:t>
            </a:r>
            <a:r>
              <a:rPr lang="en-US" sz="9600" dirty="0" err="1">
                <a:latin typeface="Franklin Gothic Book" pitchFamily="34" charset="0"/>
              </a:rPr>
              <a:t>Colab</a:t>
            </a:r>
            <a:r>
              <a:rPr lang="en-US" sz="9600" dirty="0">
                <a:latin typeface="Franklin Gothic Book" pitchFamily="34" charset="0"/>
              </a:rPr>
              <a:t>, Google Cloud Platform, Numpy, Matlab Toolbox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9600" dirty="0">
                <a:solidFill>
                  <a:srgbClr val="1338AD"/>
                </a:solidFill>
                <a:latin typeface="Franklin Gothic Book" pitchFamily="34" charset="0"/>
              </a:rPr>
              <a:t> </a:t>
            </a:r>
            <a:r>
              <a:rPr lang="en-US" sz="11200" b="1" dirty="0">
                <a:solidFill>
                  <a:srgbClr val="1338AD"/>
                </a:solidFill>
                <a:latin typeface="Franklin Gothic Book" pitchFamily="34" charset="0"/>
              </a:rPr>
              <a:t>Submission Deadline: </a:t>
            </a:r>
            <a:r>
              <a:rPr lang="en-US" sz="9600" dirty="0">
                <a:latin typeface="Franklin Gothic Book" pitchFamily="34" charset="0"/>
              </a:rPr>
              <a:t>Must be submitted before the deadline specified for the assignment.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11200" dirty="0">
                <a:solidFill>
                  <a:srgbClr val="1338AD"/>
                </a:solidFill>
                <a:latin typeface="Franklin Gothic Book" pitchFamily="34" charset="0"/>
              </a:rPr>
              <a:t> </a:t>
            </a:r>
            <a:r>
              <a:rPr lang="en-US" sz="11200" b="1" dirty="0">
                <a:solidFill>
                  <a:srgbClr val="1338AD"/>
                </a:solidFill>
                <a:latin typeface="Franklin Gothic Book" pitchFamily="34" charset="0"/>
              </a:rPr>
              <a:t>Penalty:</a:t>
            </a:r>
            <a:r>
              <a:rPr lang="en-US" sz="11200" dirty="0">
                <a:latin typeface="Franklin Gothic Book" pitchFamily="34" charset="0"/>
              </a:rPr>
              <a:t> </a:t>
            </a:r>
            <a:r>
              <a:rPr lang="en-US" sz="9600" dirty="0">
                <a:solidFill>
                  <a:srgbClr val="FF0000"/>
                </a:solidFill>
                <a:latin typeface="Franklin Gothic Book" pitchFamily="34" charset="0"/>
              </a:rPr>
              <a:t>You will get three additional days for submission with 25% of penalty, any submission after that will not be considered for evaluation.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11200" dirty="0">
                <a:solidFill>
                  <a:srgbClr val="1338AD"/>
                </a:solidFill>
                <a:latin typeface="Franklin Gothic Book" pitchFamily="34" charset="0"/>
              </a:rPr>
              <a:t> </a:t>
            </a:r>
            <a:r>
              <a:rPr lang="en-US" sz="11200" b="1" dirty="0">
                <a:solidFill>
                  <a:srgbClr val="1338AD"/>
                </a:solidFill>
                <a:latin typeface="Franklin Gothic Book" pitchFamily="34" charset="0"/>
              </a:rPr>
              <a:t>Good / Bad Practices: </a:t>
            </a:r>
            <a:r>
              <a:rPr lang="en-US" sz="9600" dirty="0">
                <a:latin typeface="Franklin Gothic Book" pitchFamily="34" charset="0"/>
              </a:rPr>
              <a:t>Students are encouraged to complete the home works / assignments by their own. Any type of plagiarism may lead to heavy penalty.</a:t>
            </a:r>
          </a:p>
          <a:p>
            <a:pPr marL="0" indent="0">
              <a:buNone/>
            </a:pPr>
            <a:endParaRPr lang="en-US" sz="9600" dirty="0">
              <a:solidFill>
                <a:srgbClr val="1338AD"/>
              </a:solidFill>
            </a:endParaRPr>
          </a:p>
          <a:p>
            <a:pPr marL="0" indent="0">
              <a:buNone/>
            </a:pPr>
            <a:endParaRPr lang="en-US" sz="9600" dirty="0">
              <a:solidFill>
                <a:srgbClr val="446CEA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334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7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30420</TotalTime>
  <Words>2018</Words>
  <Application>Microsoft Office PowerPoint</Application>
  <PresentationFormat>On-screen Show (4:3)</PresentationFormat>
  <Paragraphs>413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Baskerville Old Face</vt:lpstr>
      <vt:lpstr>Calibri</vt:lpstr>
      <vt:lpstr>Cambria Math</vt:lpstr>
      <vt:lpstr>Franklin Gothic Book</vt:lpstr>
      <vt:lpstr>Times New Roman</vt:lpstr>
      <vt:lpstr>Wingdings</vt:lpstr>
      <vt:lpstr>Clarity</vt:lpstr>
      <vt:lpstr>    Digital Image Processing</vt:lpstr>
      <vt:lpstr>PowerPoint Presentation</vt:lpstr>
      <vt:lpstr>Relation with Other Fields</vt:lpstr>
      <vt:lpstr>Prerequisites</vt:lpstr>
      <vt:lpstr>Course Topics: Sub-topics</vt:lpstr>
      <vt:lpstr>Course Topics: Sub-topics</vt:lpstr>
      <vt:lpstr>Learning Outcomes</vt:lpstr>
      <vt:lpstr>Grading Policy</vt:lpstr>
      <vt:lpstr>Assignments</vt:lpstr>
      <vt:lpstr>Text / Reference Books</vt:lpstr>
      <vt:lpstr>Unit-1: Introduction </vt:lpstr>
      <vt:lpstr>Sub-topic: Introduction to Digital Image Processing</vt:lpstr>
      <vt:lpstr>What is an image?</vt:lpstr>
      <vt:lpstr>What is a digital image?</vt:lpstr>
      <vt:lpstr>Imaging System</vt:lpstr>
      <vt:lpstr>What is digital image processing?</vt:lpstr>
      <vt:lpstr>Digital Image Processing System</vt:lpstr>
      <vt:lpstr>Why do we process images?</vt:lpstr>
      <vt:lpstr>Origins of DIP </vt:lpstr>
      <vt:lpstr>Origins of DIP </vt:lpstr>
      <vt:lpstr>Image Sources</vt:lpstr>
      <vt:lpstr>Electromagnetic Energy Spectrum</vt:lpstr>
      <vt:lpstr>Gamma-Ray Imaging</vt:lpstr>
      <vt:lpstr>X-Ray Imaging</vt:lpstr>
      <vt:lpstr>Ultraviolet Imaging </vt:lpstr>
      <vt:lpstr>Light Microscopy Imaging </vt:lpstr>
      <vt:lpstr>Visual and Infrared Imaging </vt:lpstr>
      <vt:lpstr>Visual and Infrared Imaging </vt:lpstr>
      <vt:lpstr>Infrared Satellite Image</vt:lpstr>
      <vt:lpstr>Automated Visual Inspection</vt:lpstr>
      <vt:lpstr>Automated Visual Inspection</vt:lpstr>
      <vt:lpstr>Microwave Band: Radar Image</vt:lpstr>
      <vt:lpstr>Radio Band</vt:lpstr>
      <vt:lpstr>Ultrasound Imaging</vt:lpstr>
      <vt:lpstr>Image Processing Example</vt:lpstr>
      <vt:lpstr>Image Processing Example</vt:lpstr>
      <vt:lpstr>Image Processing Example</vt:lpstr>
      <vt:lpstr>Image Processing Example</vt:lpstr>
      <vt:lpstr>Image Processing Example</vt:lpstr>
      <vt:lpstr>Image Processing Example</vt:lpstr>
      <vt:lpstr>Key Steps in DIP</vt:lpstr>
      <vt:lpstr>Key Steps in DIP: Image Acquisition</vt:lpstr>
      <vt:lpstr>Key Steps in DIP: Image Enhancement</vt:lpstr>
      <vt:lpstr>Key Steps in DIP: Image Restoration</vt:lpstr>
      <vt:lpstr>Key Steps in DIP: Morphological Processing</vt:lpstr>
      <vt:lpstr>Key Steps in DIP: Segmentation</vt:lpstr>
      <vt:lpstr>Key Steps in DIP: Rep. &amp; Des.</vt:lpstr>
      <vt:lpstr>Key Steps in DIP: Object Recognition</vt:lpstr>
      <vt:lpstr>Key Steps in DIP: Image Compression</vt:lpstr>
      <vt:lpstr>Key Steps in DIP: Colour Image Processing</vt:lpstr>
      <vt:lpstr>Unit-1: Introduction </vt:lpstr>
      <vt:lpstr>Elements of Visual Perception</vt:lpstr>
      <vt:lpstr>Elements of Visual Perception</vt:lpstr>
      <vt:lpstr>Unit-1: Introduction </vt:lpstr>
      <vt:lpstr>Image Sensing and Acquisition</vt:lpstr>
      <vt:lpstr>Image Sensing and Acquisition</vt:lpstr>
      <vt:lpstr>Image Sensing and Acquisition</vt:lpstr>
      <vt:lpstr>Image Sensing and Acquisition</vt:lpstr>
      <vt:lpstr>Image Sensing and Acquisition</vt:lpstr>
      <vt:lpstr>Unit-1: Introduction </vt:lpstr>
      <vt:lpstr>Image Sampling and Quantization</vt:lpstr>
      <vt:lpstr>Image Sampling and Quantization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Mrinmoy Ghorai</dc:creator>
  <cp:lastModifiedBy>piyushjoshi3839data@gmail.com</cp:lastModifiedBy>
  <cp:revision>140</cp:revision>
  <dcterms:created xsi:type="dcterms:W3CDTF">2020-07-25T14:39:14Z</dcterms:created>
  <dcterms:modified xsi:type="dcterms:W3CDTF">2022-08-17T04:54:40Z</dcterms:modified>
</cp:coreProperties>
</file>